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58" r:id="rId5"/>
    <p:sldId id="262" r:id="rId6"/>
    <p:sldId id="267" r:id="rId7"/>
    <p:sldId id="259" r:id="rId8"/>
    <p:sldId id="260" r:id="rId9"/>
    <p:sldId id="261" r:id="rId10"/>
    <p:sldId id="269" r:id="rId11"/>
    <p:sldId id="270" r:id="rId12"/>
    <p:sldId id="271" r:id="rId13"/>
    <p:sldId id="280" r:id="rId14"/>
    <p:sldId id="281" r:id="rId15"/>
    <p:sldId id="273" r:id="rId16"/>
    <p:sldId id="272" r:id="rId17"/>
    <p:sldId id="274" r:id="rId18"/>
    <p:sldId id="282" r:id="rId19"/>
    <p:sldId id="277" r:id="rId20"/>
    <p:sldId id="278" r:id="rId21"/>
    <p:sldId id="279" r:id="rId22"/>
    <p:sldId id="268" r:id="rId23"/>
    <p:sldId id="263" r:id="rId24"/>
    <p:sldId id="264"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F66E5-BDB2-4FF0-9468-78C947DF31CD}"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FC64ACD-6CAF-4FDC-BABB-E0771B151FCF}">
      <dgm:prSet/>
      <dgm:spPr/>
      <dgm:t>
        <a:bodyPr/>
        <a:lstStyle/>
        <a:p>
          <a:pPr>
            <a:lnSpc>
              <a:spcPct val="100000"/>
            </a:lnSpc>
            <a:defRPr cap="all"/>
          </a:pPr>
          <a:r>
            <a:rPr lang="en-US" b="0" i="0" dirty="0"/>
            <a:t>The primary objectives of the project are to streamline data collection, enhance information security, improve data accessibility, and ensure compliance with data protection regulations.</a:t>
          </a:r>
          <a:endParaRPr lang="en-US" dirty="0"/>
        </a:p>
      </dgm:t>
    </dgm:pt>
    <dgm:pt modelId="{9E84526B-0D2E-41A4-A775-09139D3827F6}" type="parTrans" cxnId="{913AE5CC-92A7-42C5-8BA1-C35A87F96A7B}">
      <dgm:prSet/>
      <dgm:spPr/>
      <dgm:t>
        <a:bodyPr/>
        <a:lstStyle/>
        <a:p>
          <a:endParaRPr lang="en-US"/>
        </a:p>
      </dgm:t>
    </dgm:pt>
    <dgm:pt modelId="{E84ACD01-6884-499D-A1EE-FE9DF3583D4C}" type="sibTrans" cxnId="{913AE5CC-92A7-42C5-8BA1-C35A87F96A7B}">
      <dgm:prSet/>
      <dgm:spPr/>
      <dgm:t>
        <a:bodyPr/>
        <a:lstStyle/>
        <a:p>
          <a:endParaRPr lang="en-US"/>
        </a:p>
      </dgm:t>
    </dgm:pt>
    <dgm:pt modelId="{126414A6-7277-4FF8-9E9B-F567235CEE2F}">
      <dgm:prSet/>
      <dgm:spPr/>
      <dgm:t>
        <a:bodyPr/>
        <a:lstStyle/>
        <a:p>
          <a:pPr>
            <a:lnSpc>
              <a:spcPct val="100000"/>
            </a:lnSpc>
            <a:defRPr cap="all"/>
          </a:pPr>
          <a:r>
            <a:rPr lang="en-US" b="0" i="0" dirty="0"/>
            <a:t>By achieving these objectives, we aim to significantly improve customer service, internal operations, and mitigate data-related risks.</a:t>
          </a:r>
          <a:endParaRPr lang="en-US" dirty="0"/>
        </a:p>
      </dgm:t>
    </dgm:pt>
    <dgm:pt modelId="{BA4CE341-259B-4798-9C2E-A54F02530990}" type="parTrans" cxnId="{90E78154-6EA9-43B1-9D2A-F3D4F9541206}">
      <dgm:prSet/>
      <dgm:spPr/>
      <dgm:t>
        <a:bodyPr/>
        <a:lstStyle/>
        <a:p>
          <a:endParaRPr lang="en-US"/>
        </a:p>
      </dgm:t>
    </dgm:pt>
    <dgm:pt modelId="{412D9AE6-9A68-4A47-B8BC-CF1017E6ADCE}" type="sibTrans" cxnId="{90E78154-6EA9-43B1-9D2A-F3D4F9541206}">
      <dgm:prSet/>
      <dgm:spPr/>
      <dgm:t>
        <a:bodyPr/>
        <a:lstStyle/>
        <a:p>
          <a:endParaRPr lang="en-US"/>
        </a:p>
      </dgm:t>
    </dgm:pt>
    <dgm:pt modelId="{59A95C85-FFC4-40E9-96B1-91EEDF2B84B7}">
      <dgm:prSet/>
      <dgm:spPr/>
      <dgm:t>
        <a:bodyPr/>
        <a:lstStyle/>
        <a:p>
          <a:pPr>
            <a:lnSpc>
              <a:spcPct val="100000"/>
            </a:lnSpc>
            <a:defRPr cap="all"/>
          </a:pPr>
          <a:r>
            <a:rPr lang="en-US" b="0" i="0" dirty="0"/>
            <a:t>To improve the efficiency and security of the business.</a:t>
          </a:r>
          <a:endParaRPr lang="en-US" dirty="0"/>
        </a:p>
      </dgm:t>
    </dgm:pt>
    <dgm:pt modelId="{4E28557C-73B6-40F4-8A96-462A97B1A71D}" type="parTrans" cxnId="{B84046F0-6DD0-43E9-9556-1971C3E22605}">
      <dgm:prSet/>
      <dgm:spPr/>
      <dgm:t>
        <a:bodyPr/>
        <a:lstStyle/>
        <a:p>
          <a:endParaRPr lang="en-US"/>
        </a:p>
      </dgm:t>
    </dgm:pt>
    <dgm:pt modelId="{632CB488-392A-444E-B102-9C9B65EA1E04}" type="sibTrans" cxnId="{B84046F0-6DD0-43E9-9556-1971C3E22605}">
      <dgm:prSet/>
      <dgm:spPr/>
      <dgm:t>
        <a:bodyPr/>
        <a:lstStyle/>
        <a:p>
          <a:endParaRPr lang="en-US"/>
        </a:p>
      </dgm:t>
    </dgm:pt>
    <dgm:pt modelId="{E7AF42D4-2515-4975-AA56-A65D753CD8A0}" type="pres">
      <dgm:prSet presAssocID="{78CF66E5-BDB2-4FF0-9468-78C947DF31CD}" presName="root" presStyleCnt="0">
        <dgm:presLayoutVars>
          <dgm:dir/>
          <dgm:resizeHandles val="exact"/>
        </dgm:presLayoutVars>
      </dgm:prSet>
      <dgm:spPr/>
    </dgm:pt>
    <dgm:pt modelId="{1D237E3D-D4FC-4305-98A9-A66CFCD7E505}" type="pres">
      <dgm:prSet presAssocID="{4FC64ACD-6CAF-4FDC-BABB-E0771B151FCF}" presName="compNode" presStyleCnt="0"/>
      <dgm:spPr/>
    </dgm:pt>
    <dgm:pt modelId="{148107BD-CF60-4AAE-96A2-DDC8F1DDD866}" type="pres">
      <dgm:prSet presAssocID="{4FC64ACD-6CAF-4FDC-BABB-E0771B151FCF}" presName="iconBgRect" presStyleLbl="bgShp" presStyleIdx="0" presStyleCnt="3"/>
      <dgm:spPr>
        <a:prstGeom prst="round2DiagRect">
          <a:avLst>
            <a:gd name="adj1" fmla="val 29727"/>
            <a:gd name="adj2" fmla="val 0"/>
          </a:avLst>
        </a:prstGeom>
      </dgm:spPr>
    </dgm:pt>
    <dgm:pt modelId="{D61F9F63-5F06-42BC-A54B-A6783FA85F7F}" type="pres">
      <dgm:prSet presAssocID="{4FC64ACD-6CAF-4FDC-BABB-E0771B151F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0838E897-D653-4547-8713-2669DC795586}" type="pres">
      <dgm:prSet presAssocID="{4FC64ACD-6CAF-4FDC-BABB-E0771B151FCF}" presName="spaceRect" presStyleCnt="0"/>
      <dgm:spPr/>
    </dgm:pt>
    <dgm:pt modelId="{B957FDB0-8CD6-4363-8AC3-6FE78055009B}" type="pres">
      <dgm:prSet presAssocID="{4FC64ACD-6CAF-4FDC-BABB-E0771B151FCF}" presName="textRect" presStyleLbl="revTx" presStyleIdx="0" presStyleCnt="3">
        <dgm:presLayoutVars>
          <dgm:chMax val="1"/>
          <dgm:chPref val="1"/>
        </dgm:presLayoutVars>
      </dgm:prSet>
      <dgm:spPr/>
    </dgm:pt>
    <dgm:pt modelId="{5D763B94-8371-43D1-A314-A60BD550CEFC}" type="pres">
      <dgm:prSet presAssocID="{E84ACD01-6884-499D-A1EE-FE9DF3583D4C}" presName="sibTrans" presStyleCnt="0"/>
      <dgm:spPr/>
    </dgm:pt>
    <dgm:pt modelId="{D5B80865-C658-4D34-905F-6444AD95053C}" type="pres">
      <dgm:prSet presAssocID="{126414A6-7277-4FF8-9E9B-F567235CEE2F}" presName="compNode" presStyleCnt="0"/>
      <dgm:spPr/>
    </dgm:pt>
    <dgm:pt modelId="{51A51B3B-6362-4A0C-BB8E-09E6C9288116}" type="pres">
      <dgm:prSet presAssocID="{126414A6-7277-4FF8-9E9B-F567235CEE2F}" presName="iconBgRect" presStyleLbl="bgShp" presStyleIdx="1" presStyleCnt="3"/>
      <dgm:spPr>
        <a:prstGeom prst="round2DiagRect">
          <a:avLst>
            <a:gd name="adj1" fmla="val 29727"/>
            <a:gd name="adj2" fmla="val 0"/>
          </a:avLst>
        </a:prstGeom>
      </dgm:spPr>
    </dgm:pt>
    <dgm:pt modelId="{D4A94978-C68C-4C4A-8321-C4EB26F69229}" type="pres">
      <dgm:prSet presAssocID="{126414A6-7277-4FF8-9E9B-F567235CEE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2CDD70B6-CA41-408E-95B8-4367C4F00F89}" type="pres">
      <dgm:prSet presAssocID="{126414A6-7277-4FF8-9E9B-F567235CEE2F}" presName="spaceRect" presStyleCnt="0"/>
      <dgm:spPr/>
    </dgm:pt>
    <dgm:pt modelId="{12BFBDFE-988C-4F79-BA59-A3F7D2D17714}" type="pres">
      <dgm:prSet presAssocID="{126414A6-7277-4FF8-9E9B-F567235CEE2F}" presName="textRect" presStyleLbl="revTx" presStyleIdx="1" presStyleCnt="3">
        <dgm:presLayoutVars>
          <dgm:chMax val="1"/>
          <dgm:chPref val="1"/>
        </dgm:presLayoutVars>
      </dgm:prSet>
      <dgm:spPr/>
    </dgm:pt>
    <dgm:pt modelId="{ADAD1A8E-46F6-4E2B-B39C-CE4CD4CB3AAC}" type="pres">
      <dgm:prSet presAssocID="{412D9AE6-9A68-4A47-B8BC-CF1017E6ADCE}" presName="sibTrans" presStyleCnt="0"/>
      <dgm:spPr/>
    </dgm:pt>
    <dgm:pt modelId="{1B2054C9-FE46-4D3B-8141-F15FE1865542}" type="pres">
      <dgm:prSet presAssocID="{59A95C85-FFC4-40E9-96B1-91EEDF2B84B7}" presName="compNode" presStyleCnt="0"/>
      <dgm:spPr/>
    </dgm:pt>
    <dgm:pt modelId="{4812695D-F5EC-4318-A2EA-91EC195D2966}" type="pres">
      <dgm:prSet presAssocID="{59A95C85-FFC4-40E9-96B1-91EEDF2B84B7}" presName="iconBgRect" presStyleLbl="bgShp" presStyleIdx="2" presStyleCnt="3"/>
      <dgm:spPr>
        <a:prstGeom prst="round2DiagRect">
          <a:avLst>
            <a:gd name="adj1" fmla="val 29727"/>
            <a:gd name="adj2" fmla="val 0"/>
          </a:avLst>
        </a:prstGeom>
      </dgm:spPr>
    </dgm:pt>
    <dgm:pt modelId="{1C1E185F-D742-4A2B-BA44-2D06D08D1EF4}" type="pres">
      <dgm:prSet presAssocID="{59A95C85-FFC4-40E9-96B1-91EEDF2B84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86829532-125D-403A-A4CD-0521F7C1571C}" type="pres">
      <dgm:prSet presAssocID="{59A95C85-FFC4-40E9-96B1-91EEDF2B84B7}" presName="spaceRect" presStyleCnt="0"/>
      <dgm:spPr/>
    </dgm:pt>
    <dgm:pt modelId="{DB1EDD93-5F9B-43D4-A7A7-823E82F3D90B}" type="pres">
      <dgm:prSet presAssocID="{59A95C85-FFC4-40E9-96B1-91EEDF2B84B7}" presName="textRect" presStyleLbl="revTx" presStyleIdx="2" presStyleCnt="3">
        <dgm:presLayoutVars>
          <dgm:chMax val="1"/>
          <dgm:chPref val="1"/>
        </dgm:presLayoutVars>
      </dgm:prSet>
      <dgm:spPr/>
    </dgm:pt>
  </dgm:ptLst>
  <dgm:cxnLst>
    <dgm:cxn modelId="{DF8C5018-4E40-4E64-9B9E-857200FBB12B}" type="presOf" srcId="{126414A6-7277-4FF8-9E9B-F567235CEE2F}" destId="{12BFBDFE-988C-4F79-BA59-A3F7D2D17714}" srcOrd="0" destOrd="0" presId="urn:microsoft.com/office/officeart/2018/5/layout/IconLeafLabelList"/>
    <dgm:cxn modelId="{9EAC1051-2ADC-433A-8BCF-26E2F0C0F41A}" type="presOf" srcId="{78CF66E5-BDB2-4FF0-9468-78C947DF31CD}" destId="{E7AF42D4-2515-4975-AA56-A65D753CD8A0}" srcOrd="0" destOrd="0" presId="urn:microsoft.com/office/officeart/2018/5/layout/IconLeafLabelList"/>
    <dgm:cxn modelId="{90E78154-6EA9-43B1-9D2A-F3D4F9541206}" srcId="{78CF66E5-BDB2-4FF0-9468-78C947DF31CD}" destId="{126414A6-7277-4FF8-9E9B-F567235CEE2F}" srcOrd="1" destOrd="0" parTransId="{BA4CE341-259B-4798-9C2E-A54F02530990}" sibTransId="{412D9AE6-9A68-4A47-B8BC-CF1017E6ADCE}"/>
    <dgm:cxn modelId="{01047C84-C160-48EA-8080-0053BF1792E9}" type="presOf" srcId="{4FC64ACD-6CAF-4FDC-BABB-E0771B151FCF}" destId="{B957FDB0-8CD6-4363-8AC3-6FE78055009B}" srcOrd="0" destOrd="0" presId="urn:microsoft.com/office/officeart/2018/5/layout/IconLeafLabelList"/>
    <dgm:cxn modelId="{9C81D39E-75CB-4EAF-A79D-612C29739840}" type="presOf" srcId="{59A95C85-FFC4-40E9-96B1-91EEDF2B84B7}" destId="{DB1EDD93-5F9B-43D4-A7A7-823E82F3D90B}" srcOrd="0" destOrd="0" presId="urn:microsoft.com/office/officeart/2018/5/layout/IconLeafLabelList"/>
    <dgm:cxn modelId="{913AE5CC-92A7-42C5-8BA1-C35A87F96A7B}" srcId="{78CF66E5-BDB2-4FF0-9468-78C947DF31CD}" destId="{4FC64ACD-6CAF-4FDC-BABB-E0771B151FCF}" srcOrd="0" destOrd="0" parTransId="{9E84526B-0D2E-41A4-A775-09139D3827F6}" sibTransId="{E84ACD01-6884-499D-A1EE-FE9DF3583D4C}"/>
    <dgm:cxn modelId="{B84046F0-6DD0-43E9-9556-1971C3E22605}" srcId="{78CF66E5-BDB2-4FF0-9468-78C947DF31CD}" destId="{59A95C85-FFC4-40E9-96B1-91EEDF2B84B7}" srcOrd="2" destOrd="0" parTransId="{4E28557C-73B6-40F4-8A96-462A97B1A71D}" sibTransId="{632CB488-392A-444E-B102-9C9B65EA1E04}"/>
    <dgm:cxn modelId="{913F26FB-7800-4F61-B9A1-0A98344B5246}" type="presParOf" srcId="{E7AF42D4-2515-4975-AA56-A65D753CD8A0}" destId="{1D237E3D-D4FC-4305-98A9-A66CFCD7E505}" srcOrd="0" destOrd="0" presId="urn:microsoft.com/office/officeart/2018/5/layout/IconLeafLabelList"/>
    <dgm:cxn modelId="{1982643E-33B2-4C43-9168-5B9F21C8E97C}" type="presParOf" srcId="{1D237E3D-D4FC-4305-98A9-A66CFCD7E505}" destId="{148107BD-CF60-4AAE-96A2-DDC8F1DDD866}" srcOrd="0" destOrd="0" presId="urn:microsoft.com/office/officeart/2018/5/layout/IconLeafLabelList"/>
    <dgm:cxn modelId="{549547DA-3795-4A9D-86D9-E2A98EB40FBD}" type="presParOf" srcId="{1D237E3D-D4FC-4305-98A9-A66CFCD7E505}" destId="{D61F9F63-5F06-42BC-A54B-A6783FA85F7F}" srcOrd="1" destOrd="0" presId="urn:microsoft.com/office/officeart/2018/5/layout/IconLeafLabelList"/>
    <dgm:cxn modelId="{6AE99648-9BCD-4451-B681-C7E39A58D626}" type="presParOf" srcId="{1D237E3D-D4FC-4305-98A9-A66CFCD7E505}" destId="{0838E897-D653-4547-8713-2669DC795586}" srcOrd="2" destOrd="0" presId="urn:microsoft.com/office/officeart/2018/5/layout/IconLeafLabelList"/>
    <dgm:cxn modelId="{0BFF18EE-2513-4F7B-8B89-977F3B1AFF92}" type="presParOf" srcId="{1D237E3D-D4FC-4305-98A9-A66CFCD7E505}" destId="{B957FDB0-8CD6-4363-8AC3-6FE78055009B}" srcOrd="3" destOrd="0" presId="urn:microsoft.com/office/officeart/2018/5/layout/IconLeafLabelList"/>
    <dgm:cxn modelId="{2329F382-DAC1-426E-A98D-DD3B5435A399}" type="presParOf" srcId="{E7AF42D4-2515-4975-AA56-A65D753CD8A0}" destId="{5D763B94-8371-43D1-A314-A60BD550CEFC}" srcOrd="1" destOrd="0" presId="urn:microsoft.com/office/officeart/2018/5/layout/IconLeafLabelList"/>
    <dgm:cxn modelId="{9E2A7D44-DB7F-4B9D-AA59-6C304B509AB9}" type="presParOf" srcId="{E7AF42D4-2515-4975-AA56-A65D753CD8A0}" destId="{D5B80865-C658-4D34-905F-6444AD95053C}" srcOrd="2" destOrd="0" presId="urn:microsoft.com/office/officeart/2018/5/layout/IconLeafLabelList"/>
    <dgm:cxn modelId="{2FD7D079-ADD7-47E8-8F12-4480C0E3F7DD}" type="presParOf" srcId="{D5B80865-C658-4D34-905F-6444AD95053C}" destId="{51A51B3B-6362-4A0C-BB8E-09E6C9288116}" srcOrd="0" destOrd="0" presId="urn:microsoft.com/office/officeart/2018/5/layout/IconLeafLabelList"/>
    <dgm:cxn modelId="{9B7F95E2-B4D9-426F-BCE3-8B9EC44E5697}" type="presParOf" srcId="{D5B80865-C658-4D34-905F-6444AD95053C}" destId="{D4A94978-C68C-4C4A-8321-C4EB26F69229}" srcOrd="1" destOrd="0" presId="urn:microsoft.com/office/officeart/2018/5/layout/IconLeafLabelList"/>
    <dgm:cxn modelId="{692DE341-0947-4280-88DE-BA2A8B8E835A}" type="presParOf" srcId="{D5B80865-C658-4D34-905F-6444AD95053C}" destId="{2CDD70B6-CA41-408E-95B8-4367C4F00F89}" srcOrd="2" destOrd="0" presId="urn:microsoft.com/office/officeart/2018/5/layout/IconLeafLabelList"/>
    <dgm:cxn modelId="{742E5253-9FFF-4365-94B8-4A8CC6E0A181}" type="presParOf" srcId="{D5B80865-C658-4D34-905F-6444AD95053C}" destId="{12BFBDFE-988C-4F79-BA59-A3F7D2D17714}" srcOrd="3" destOrd="0" presId="urn:microsoft.com/office/officeart/2018/5/layout/IconLeafLabelList"/>
    <dgm:cxn modelId="{116F6B94-666D-401C-8275-034CDE64CA56}" type="presParOf" srcId="{E7AF42D4-2515-4975-AA56-A65D753CD8A0}" destId="{ADAD1A8E-46F6-4E2B-B39C-CE4CD4CB3AAC}" srcOrd="3" destOrd="0" presId="urn:microsoft.com/office/officeart/2018/5/layout/IconLeafLabelList"/>
    <dgm:cxn modelId="{11AC7036-3EAE-4D1F-B8B6-FD84ECD681C5}" type="presParOf" srcId="{E7AF42D4-2515-4975-AA56-A65D753CD8A0}" destId="{1B2054C9-FE46-4D3B-8141-F15FE1865542}" srcOrd="4" destOrd="0" presId="urn:microsoft.com/office/officeart/2018/5/layout/IconLeafLabelList"/>
    <dgm:cxn modelId="{66B81229-F915-4051-B7E6-507E41523FEB}" type="presParOf" srcId="{1B2054C9-FE46-4D3B-8141-F15FE1865542}" destId="{4812695D-F5EC-4318-A2EA-91EC195D2966}" srcOrd="0" destOrd="0" presId="urn:microsoft.com/office/officeart/2018/5/layout/IconLeafLabelList"/>
    <dgm:cxn modelId="{7629408C-6DF0-4CA0-A85A-A612D696DF68}" type="presParOf" srcId="{1B2054C9-FE46-4D3B-8141-F15FE1865542}" destId="{1C1E185F-D742-4A2B-BA44-2D06D08D1EF4}" srcOrd="1" destOrd="0" presId="urn:microsoft.com/office/officeart/2018/5/layout/IconLeafLabelList"/>
    <dgm:cxn modelId="{7858C6D5-A5F1-4314-A77C-8CA9DC1089FC}" type="presParOf" srcId="{1B2054C9-FE46-4D3B-8141-F15FE1865542}" destId="{86829532-125D-403A-A4CD-0521F7C1571C}" srcOrd="2" destOrd="0" presId="urn:microsoft.com/office/officeart/2018/5/layout/IconLeafLabelList"/>
    <dgm:cxn modelId="{4BE685B9-7517-4B6F-A157-26AAE571869E}" type="presParOf" srcId="{1B2054C9-FE46-4D3B-8141-F15FE1865542}" destId="{DB1EDD93-5F9B-43D4-A7A7-823E82F3D90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107BD-CF60-4AAE-96A2-DDC8F1DDD866}">
      <dsp:nvSpPr>
        <dsp:cNvPr id="0" name=""/>
        <dsp:cNvSpPr/>
      </dsp:nvSpPr>
      <dsp:spPr>
        <a:xfrm>
          <a:off x="449751" y="1635148"/>
          <a:ext cx="1372500" cy="1372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F9F63-5F06-42BC-A54B-A6783FA85F7F}">
      <dsp:nvSpPr>
        <dsp:cNvPr id="0" name=""/>
        <dsp:cNvSpPr/>
      </dsp:nvSpPr>
      <dsp:spPr>
        <a:xfrm>
          <a:off x="742251" y="1927648"/>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7FDB0-8CD6-4363-8AC3-6FE78055009B}">
      <dsp:nvSpPr>
        <dsp:cNvPr id="0" name=""/>
        <dsp:cNvSpPr/>
      </dsp:nvSpPr>
      <dsp:spPr>
        <a:xfrm>
          <a:off x="11001" y="3435148"/>
          <a:ext cx="225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The primary objectives of the project are to streamline data collection, enhance information security, improve data accessibility, and ensure compliance with data protection regulations.</a:t>
          </a:r>
          <a:endParaRPr lang="en-US" sz="1100" kern="1200" dirty="0"/>
        </a:p>
      </dsp:txBody>
      <dsp:txXfrm>
        <a:off x="11001" y="3435148"/>
        <a:ext cx="2250000" cy="1215000"/>
      </dsp:txXfrm>
    </dsp:sp>
    <dsp:sp modelId="{51A51B3B-6362-4A0C-BB8E-09E6C9288116}">
      <dsp:nvSpPr>
        <dsp:cNvPr id="0" name=""/>
        <dsp:cNvSpPr/>
      </dsp:nvSpPr>
      <dsp:spPr>
        <a:xfrm>
          <a:off x="3093501" y="1635148"/>
          <a:ext cx="1372500" cy="13725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94978-C68C-4C4A-8321-C4EB26F69229}">
      <dsp:nvSpPr>
        <dsp:cNvPr id="0" name=""/>
        <dsp:cNvSpPr/>
      </dsp:nvSpPr>
      <dsp:spPr>
        <a:xfrm>
          <a:off x="3386002" y="1927648"/>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FBDFE-988C-4F79-BA59-A3F7D2D17714}">
      <dsp:nvSpPr>
        <dsp:cNvPr id="0" name=""/>
        <dsp:cNvSpPr/>
      </dsp:nvSpPr>
      <dsp:spPr>
        <a:xfrm>
          <a:off x="2654751" y="3435148"/>
          <a:ext cx="225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By achieving these objectives, we aim to significantly improve customer service, internal operations, and mitigate data-related risks.</a:t>
          </a:r>
          <a:endParaRPr lang="en-US" sz="1100" kern="1200" dirty="0"/>
        </a:p>
      </dsp:txBody>
      <dsp:txXfrm>
        <a:off x="2654751" y="3435148"/>
        <a:ext cx="2250000" cy="1215000"/>
      </dsp:txXfrm>
    </dsp:sp>
    <dsp:sp modelId="{4812695D-F5EC-4318-A2EA-91EC195D2966}">
      <dsp:nvSpPr>
        <dsp:cNvPr id="0" name=""/>
        <dsp:cNvSpPr/>
      </dsp:nvSpPr>
      <dsp:spPr>
        <a:xfrm>
          <a:off x="5737251" y="1635148"/>
          <a:ext cx="1372500" cy="13725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E185F-D742-4A2B-BA44-2D06D08D1EF4}">
      <dsp:nvSpPr>
        <dsp:cNvPr id="0" name=""/>
        <dsp:cNvSpPr/>
      </dsp:nvSpPr>
      <dsp:spPr>
        <a:xfrm>
          <a:off x="6029751" y="1927648"/>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1EDD93-5F9B-43D4-A7A7-823E82F3D90B}">
      <dsp:nvSpPr>
        <dsp:cNvPr id="0" name=""/>
        <dsp:cNvSpPr/>
      </dsp:nvSpPr>
      <dsp:spPr>
        <a:xfrm>
          <a:off x="5298501" y="3435148"/>
          <a:ext cx="225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To improve the efficiency and security of the business.</a:t>
          </a:r>
          <a:endParaRPr lang="en-US" sz="1100" kern="1200" dirty="0"/>
        </a:p>
      </dsp:txBody>
      <dsp:txXfrm>
        <a:off x="5298501" y="3435148"/>
        <a:ext cx="2250000" cy="1215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1D57E0-53E8-4AA1-B6BA-F622AFCE8F09}"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137262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1D57E0-53E8-4AA1-B6BA-F622AFCE8F09}"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47920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1D57E0-53E8-4AA1-B6BA-F622AFCE8F09}"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350545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1D57E0-53E8-4AA1-B6BA-F622AFCE8F09}"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312425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1D57E0-53E8-4AA1-B6BA-F622AFCE8F09}"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2668756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D57E0-53E8-4AA1-B6BA-F622AFCE8F09}"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87937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1D57E0-53E8-4AA1-B6BA-F622AFCE8F09}" type="datetimeFigureOut">
              <a:rPr lang="en-US" smtClean="0"/>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194063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1D57E0-53E8-4AA1-B6BA-F622AFCE8F09}" type="datetimeFigureOut">
              <a:rPr lang="en-US" smtClean="0"/>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44549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1D57E0-53E8-4AA1-B6BA-F622AFCE8F09}" type="datetimeFigureOut">
              <a:rPr lang="en-US" smtClean="0"/>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3045900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1D57E0-53E8-4AA1-B6BA-F622AFCE8F09}"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4077002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1D57E0-53E8-4AA1-B6BA-F622AFCE8F09}"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DC9C7-90DA-4A6F-95B2-C66297EC03AA}" type="slidenum">
              <a:rPr lang="en-US" smtClean="0"/>
              <a:t>‹#›</a:t>
            </a:fld>
            <a:endParaRPr lang="en-US"/>
          </a:p>
        </p:txBody>
      </p:sp>
    </p:spTree>
    <p:extLst>
      <p:ext uri="{BB962C8B-B14F-4D97-AF65-F5344CB8AC3E}">
        <p14:creationId xmlns:p14="http://schemas.microsoft.com/office/powerpoint/2010/main" val="1928951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1D57E0-53E8-4AA1-B6BA-F622AFCE8F09}" type="datetimeFigureOut">
              <a:rPr lang="en-US" smtClean="0"/>
              <a:t>12/19/2023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DC9C7-90DA-4A6F-95B2-C66297EC03AA}" type="slidenum">
              <a:rPr lang="en-US" smtClean="0"/>
              <a:t>‹#›</a:t>
            </a:fld>
            <a:endParaRPr lang="en-US"/>
          </a:p>
        </p:txBody>
      </p:sp>
    </p:spTree>
    <p:extLst>
      <p:ext uri="{BB962C8B-B14F-4D97-AF65-F5344CB8AC3E}">
        <p14:creationId xmlns:p14="http://schemas.microsoft.com/office/powerpoint/2010/main" val="6831571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FFD-527B-4298-505C-4D4D97C59019}"/>
              </a:ext>
            </a:extLst>
          </p:cNvPr>
          <p:cNvSpPr>
            <a:spLocks noGrp="1"/>
          </p:cNvSpPr>
          <p:nvPr>
            <p:ph type="ctrTitle"/>
          </p:nvPr>
        </p:nvSpPr>
        <p:spPr/>
        <p:txBody>
          <a:bodyPr/>
          <a:lstStyle/>
          <a:p>
            <a:r>
              <a:rPr lang="fr-FR" b="1" i="0" dirty="0">
                <a:effectLst/>
                <a:latin typeface="Söhne"/>
              </a:rPr>
              <a:t>Swim Lesson Database Management Project</a:t>
            </a:r>
            <a:endParaRPr lang="en-US" b="1" dirty="0"/>
          </a:p>
        </p:txBody>
      </p:sp>
    </p:spTree>
    <p:extLst>
      <p:ext uri="{BB962C8B-B14F-4D97-AF65-F5344CB8AC3E}">
        <p14:creationId xmlns:p14="http://schemas.microsoft.com/office/powerpoint/2010/main" val="166672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F0EC3-94F1-867C-CD99-AEC754683222}"/>
              </a:ext>
            </a:extLst>
          </p:cNvPr>
          <p:cNvSpPr txBox="1"/>
          <p:nvPr/>
        </p:nvSpPr>
        <p:spPr>
          <a:xfrm>
            <a:off x="0" y="467094"/>
            <a:ext cx="5991225" cy="5632311"/>
          </a:xfrm>
          <a:prstGeom prst="rect">
            <a:avLst/>
          </a:prstGeom>
          <a:noFill/>
        </p:spPr>
        <p:txBody>
          <a:bodyPr wrap="square">
            <a:spAutoFit/>
          </a:bodyPr>
          <a:lstStyle/>
          <a:p>
            <a:r>
              <a:rPr lang="en-IN" b="0" dirty="0">
                <a:effectLst/>
                <a:latin typeface="Consolas" panose="020B0609020204030204" pitchFamily="49" charset="0"/>
              </a:rPr>
              <a:t>CREATE VIEW </a:t>
            </a:r>
            <a:r>
              <a:rPr lang="en-IN" b="0" dirty="0" err="1">
                <a:effectLst/>
                <a:latin typeface="Consolas" panose="020B0609020204030204" pitchFamily="49" charset="0"/>
              </a:rPr>
              <a:t>instructor_view</a:t>
            </a:r>
            <a:r>
              <a:rPr lang="en-IN" b="0" dirty="0">
                <a:effectLst/>
                <a:latin typeface="Consolas" panose="020B0609020204030204" pitchFamily="49" charset="0"/>
              </a:rPr>
              <a:t> AS</a:t>
            </a:r>
          </a:p>
          <a:p>
            <a:r>
              <a:rPr lang="en-IN" b="0" dirty="0">
                <a:effectLst/>
                <a:latin typeface="Consolas" panose="020B0609020204030204" pitchFamily="49" charset="0"/>
              </a:rPr>
              <a:t>SELECT</a:t>
            </a:r>
          </a:p>
          <a:p>
            <a:r>
              <a:rPr lang="en-IN" b="0" dirty="0">
                <a:effectLst/>
                <a:latin typeface="Consolas" panose="020B0609020204030204" pitchFamily="49" charset="0"/>
              </a:rPr>
              <a:t>    </a:t>
            </a:r>
            <a:r>
              <a:rPr lang="en-IN" b="0" dirty="0" err="1">
                <a:effectLst/>
                <a:latin typeface="Consolas" panose="020B0609020204030204" pitchFamily="49" charset="0"/>
              </a:rPr>
              <a:t>i.instructor_id</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i.first_name</a:t>
            </a:r>
            <a:r>
              <a:rPr lang="en-IN" b="0" dirty="0">
                <a:effectLst/>
                <a:latin typeface="Consolas" panose="020B0609020204030204" pitchFamily="49" charset="0"/>
              </a:rPr>
              <a:t> AS </a:t>
            </a:r>
            <a:r>
              <a:rPr lang="en-IN" b="0" dirty="0" err="1">
                <a:effectLst/>
                <a:latin typeface="Consolas" panose="020B0609020204030204" pitchFamily="49" charset="0"/>
              </a:rPr>
              <a:t>instructor_first_name</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i.last_name</a:t>
            </a:r>
            <a:r>
              <a:rPr lang="en-IN" b="0" dirty="0">
                <a:effectLst/>
                <a:latin typeface="Consolas" panose="020B0609020204030204" pitchFamily="49" charset="0"/>
              </a:rPr>
              <a:t> AS </a:t>
            </a:r>
            <a:r>
              <a:rPr lang="en-IN" b="0" dirty="0" err="1">
                <a:effectLst/>
                <a:latin typeface="Consolas" panose="020B0609020204030204" pitchFamily="49" charset="0"/>
              </a:rPr>
              <a:t>instructor_last_name</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i.phone_number</a:t>
            </a:r>
            <a:r>
              <a:rPr lang="en-IN" b="0" dirty="0">
                <a:effectLst/>
                <a:latin typeface="Consolas" panose="020B0609020204030204" pitchFamily="49" charset="0"/>
              </a:rPr>
              <a:t> AS </a:t>
            </a:r>
            <a:r>
              <a:rPr lang="en-IN" b="0" dirty="0" err="1">
                <a:effectLst/>
                <a:latin typeface="Consolas" panose="020B0609020204030204" pitchFamily="49" charset="0"/>
              </a:rPr>
              <a:t>instructor_phone_number</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i.email</a:t>
            </a:r>
            <a:r>
              <a:rPr lang="en-IN" b="0" dirty="0">
                <a:effectLst/>
                <a:latin typeface="Consolas" panose="020B0609020204030204" pitchFamily="49" charset="0"/>
              </a:rPr>
              <a:t> AS </a:t>
            </a:r>
            <a:r>
              <a:rPr lang="en-IN" b="0" dirty="0" err="1">
                <a:effectLst/>
                <a:latin typeface="Consolas" panose="020B0609020204030204" pitchFamily="49" charset="0"/>
              </a:rPr>
              <a:t>instructor_email</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g.group_id</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g.meeting_day</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g.meeting_time</a:t>
            </a:r>
            <a:r>
              <a:rPr lang="en-IN" b="0" dirty="0">
                <a:effectLst/>
                <a:latin typeface="Consolas" panose="020B0609020204030204" pitchFamily="49" charset="0"/>
              </a:rPr>
              <a:t>,</a:t>
            </a:r>
          </a:p>
          <a:p>
            <a:r>
              <a:rPr lang="en-IN" b="0" dirty="0">
                <a:effectLst/>
                <a:latin typeface="Consolas" panose="020B0609020204030204" pitchFamily="49" charset="0"/>
              </a:rPr>
              <a:t>    </a:t>
            </a:r>
            <a:r>
              <a:rPr lang="en-IN" b="0" dirty="0" err="1">
                <a:effectLst/>
                <a:latin typeface="Consolas" panose="020B0609020204030204" pitchFamily="49" charset="0"/>
              </a:rPr>
              <a:t>l.level_name</a:t>
            </a:r>
            <a:endParaRPr lang="en-IN" b="0" dirty="0">
              <a:effectLst/>
              <a:latin typeface="Consolas" panose="020B0609020204030204" pitchFamily="49" charset="0"/>
            </a:endParaRPr>
          </a:p>
          <a:p>
            <a:r>
              <a:rPr lang="en-IN" b="0" dirty="0">
                <a:effectLst/>
                <a:latin typeface="Consolas" panose="020B0609020204030204" pitchFamily="49" charset="0"/>
              </a:rPr>
              <a:t>FROM</a:t>
            </a:r>
          </a:p>
          <a:p>
            <a:r>
              <a:rPr lang="en-IN" b="0" dirty="0">
                <a:effectLst/>
                <a:latin typeface="Consolas" panose="020B0609020204030204" pitchFamily="49" charset="0"/>
              </a:rPr>
              <a:t>    instructors </a:t>
            </a:r>
            <a:r>
              <a:rPr lang="en-IN" b="0" dirty="0" err="1">
                <a:effectLst/>
                <a:latin typeface="Consolas" panose="020B0609020204030204" pitchFamily="49" charset="0"/>
              </a:rPr>
              <a:t>i</a:t>
            </a:r>
            <a:endParaRPr lang="en-IN" b="0" dirty="0">
              <a:effectLst/>
              <a:latin typeface="Consolas" panose="020B0609020204030204" pitchFamily="49" charset="0"/>
            </a:endParaRPr>
          </a:p>
          <a:p>
            <a:r>
              <a:rPr lang="en-IN" b="0" dirty="0">
                <a:effectLst/>
                <a:latin typeface="Consolas" panose="020B0609020204030204" pitchFamily="49" charset="0"/>
              </a:rPr>
              <a:t>JOIN</a:t>
            </a:r>
          </a:p>
          <a:p>
            <a:r>
              <a:rPr lang="en-IN" b="0" dirty="0">
                <a:effectLst/>
                <a:latin typeface="Consolas" panose="020B0609020204030204" pitchFamily="49" charset="0"/>
              </a:rPr>
              <a:t>    groups g ON </a:t>
            </a:r>
            <a:r>
              <a:rPr lang="en-IN" b="0" dirty="0" err="1">
                <a:effectLst/>
                <a:latin typeface="Consolas" panose="020B0609020204030204" pitchFamily="49" charset="0"/>
              </a:rPr>
              <a:t>i.instructor_id</a:t>
            </a:r>
            <a:r>
              <a:rPr lang="en-IN" b="0" dirty="0">
                <a:effectLst/>
                <a:latin typeface="Consolas" panose="020B0609020204030204" pitchFamily="49" charset="0"/>
              </a:rPr>
              <a:t> = </a:t>
            </a:r>
            <a:r>
              <a:rPr lang="en-IN" b="0" dirty="0" err="1">
                <a:effectLst/>
                <a:latin typeface="Consolas" panose="020B0609020204030204" pitchFamily="49" charset="0"/>
              </a:rPr>
              <a:t>g.instructor_id</a:t>
            </a:r>
            <a:endParaRPr lang="en-IN" b="0" dirty="0">
              <a:effectLst/>
              <a:latin typeface="Consolas" panose="020B0609020204030204" pitchFamily="49" charset="0"/>
            </a:endParaRPr>
          </a:p>
          <a:p>
            <a:r>
              <a:rPr lang="en-IN" b="0" dirty="0">
                <a:effectLst/>
                <a:latin typeface="Consolas" panose="020B0609020204030204" pitchFamily="49" charset="0"/>
              </a:rPr>
              <a:t>JOIN</a:t>
            </a:r>
          </a:p>
          <a:p>
            <a:r>
              <a:rPr lang="en-IN" b="0" dirty="0">
                <a:effectLst/>
                <a:latin typeface="Consolas" panose="020B0609020204030204" pitchFamily="49" charset="0"/>
              </a:rPr>
              <a:t>    levels l ON </a:t>
            </a:r>
            <a:r>
              <a:rPr lang="en-IN" b="0" dirty="0" err="1">
                <a:effectLst/>
                <a:latin typeface="Consolas" panose="020B0609020204030204" pitchFamily="49" charset="0"/>
              </a:rPr>
              <a:t>g.level_id</a:t>
            </a:r>
            <a:r>
              <a:rPr lang="en-IN" b="0" dirty="0">
                <a:effectLst/>
                <a:latin typeface="Consolas" panose="020B0609020204030204" pitchFamily="49" charset="0"/>
              </a:rPr>
              <a:t> = </a:t>
            </a:r>
            <a:r>
              <a:rPr lang="en-IN" b="0" dirty="0" err="1">
                <a:effectLst/>
                <a:latin typeface="Consolas" panose="020B0609020204030204" pitchFamily="49" charset="0"/>
              </a:rPr>
              <a:t>l.level_id</a:t>
            </a:r>
            <a:r>
              <a:rPr lang="en-IN" b="0" dirty="0">
                <a:effectLst/>
                <a:latin typeface="Consolas" panose="020B0609020204030204" pitchFamily="49" charset="0"/>
              </a:rPr>
              <a:t>;</a:t>
            </a:r>
          </a:p>
          <a:p>
            <a:endParaRPr lang="en-IN" b="0" dirty="0">
              <a:effectLst/>
              <a:latin typeface="Consolas" panose="020B0609020204030204" pitchFamily="49" charset="0"/>
            </a:endParaRPr>
          </a:p>
          <a:p>
            <a:r>
              <a:rPr lang="en-IN" b="0" dirty="0">
                <a:effectLst/>
                <a:latin typeface="Consolas" panose="020B0609020204030204" pitchFamily="49" charset="0"/>
              </a:rPr>
              <a:t>select * from </a:t>
            </a:r>
            <a:r>
              <a:rPr lang="en-IN" b="0" dirty="0" err="1">
                <a:effectLst/>
                <a:latin typeface="Consolas" panose="020B0609020204030204" pitchFamily="49" charset="0"/>
              </a:rPr>
              <a:t>instructor_view</a:t>
            </a:r>
            <a:endParaRPr lang="en-IN" b="0" dirty="0">
              <a:effectLst/>
              <a:latin typeface="Consolas" panose="020B0609020204030204" pitchFamily="49" charset="0"/>
            </a:endParaRPr>
          </a:p>
        </p:txBody>
      </p:sp>
      <p:pic>
        <p:nvPicPr>
          <p:cNvPr id="5" name="Picture 4">
            <a:extLst>
              <a:ext uri="{FF2B5EF4-FFF2-40B4-BE49-F238E27FC236}">
                <a16:creationId xmlns:a16="http://schemas.microsoft.com/office/drawing/2014/main" id="{A06B9BFA-EEB6-E601-56F9-732AAD8E146A}"/>
              </a:ext>
            </a:extLst>
          </p:cNvPr>
          <p:cNvPicPr>
            <a:picLocks noChangeAspect="1"/>
          </p:cNvPicPr>
          <p:nvPr/>
        </p:nvPicPr>
        <p:blipFill>
          <a:blip r:embed="rId2"/>
          <a:stretch>
            <a:fillRect/>
          </a:stretch>
        </p:blipFill>
        <p:spPr>
          <a:xfrm>
            <a:off x="5236235" y="2247900"/>
            <a:ext cx="6793840" cy="1663630"/>
          </a:xfrm>
          <a:prstGeom prst="rect">
            <a:avLst/>
          </a:prstGeom>
        </p:spPr>
      </p:pic>
    </p:spTree>
    <p:extLst>
      <p:ext uri="{BB962C8B-B14F-4D97-AF65-F5344CB8AC3E}">
        <p14:creationId xmlns:p14="http://schemas.microsoft.com/office/powerpoint/2010/main" val="669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1D47D-CBB3-03C4-9E1C-0867D705AD94}"/>
              </a:ext>
            </a:extLst>
          </p:cNvPr>
          <p:cNvSpPr txBox="1"/>
          <p:nvPr/>
        </p:nvSpPr>
        <p:spPr>
          <a:xfrm>
            <a:off x="149290" y="205273"/>
            <a:ext cx="7893698" cy="6247864"/>
          </a:xfrm>
          <a:prstGeom prst="rect">
            <a:avLst/>
          </a:prstGeom>
          <a:noFill/>
        </p:spPr>
        <p:txBody>
          <a:bodyPr wrap="square">
            <a:spAutoFit/>
          </a:bodyPr>
          <a:lstStyle/>
          <a:p>
            <a:r>
              <a:rPr lang="en-IN" sz="1600" b="1" dirty="0">
                <a:effectLst/>
                <a:latin typeface="Consolas" panose="020B0609020204030204" pitchFamily="49" charset="0"/>
              </a:rPr>
              <a:t>CREATE VIEW </a:t>
            </a:r>
            <a:r>
              <a:rPr lang="en-IN" sz="1600" b="1" dirty="0" err="1">
                <a:effectLst/>
                <a:latin typeface="Consolas" panose="020B0609020204030204" pitchFamily="49" charset="0"/>
              </a:rPr>
              <a:t>parent_view</a:t>
            </a:r>
            <a:r>
              <a:rPr lang="en-IN" sz="1600" b="1" dirty="0">
                <a:effectLst/>
                <a:latin typeface="Consolas" panose="020B0609020204030204" pitchFamily="49" charset="0"/>
              </a:rPr>
              <a:t> AS</a:t>
            </a:r>
          </a:p>
          <a:p>
            <a:r>
              <a:rPr lang="en-IN" sz="1600" b="1" dirty="0">
                <a:effectLst/>
                <a:latin typeface="Consolas" panose="020B0609020204030204" pitchFamily="49" charset="0"/>
              </a:rPr>
              <a:t>SELECT </a:t>
            </a:r>
          </a:p>
          <a:p>
            <a:r>
              <a:rPr lang="en-IN" sz="1600" b="1" dirty="0">
                <a:effectLst/>
                <a:latin typeface="Consolas" panose="020B0609020204030204" pitchFamily="49" charset="0"/>
              </a:rPr>
              <a:t>    </a:t>
            </a:r>
            <a:r>
              <a:rPr lang="en-IN" sz="1600" b="1" dirty="0" err="1">
                <a:effectLst/>
                <a:latin typeface="Consolas" panose="020B0609020204030204" pitchFamily="49" charset="0"/>
              </a:rPr>
              <a:t>s.student_id</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s.first_name</a:t>
            </a:r>
            <a:r>
              <a:rPr lang="en-IN" sz="1600" b="1" dirty="0">
                <a:effectLst/>
                <a:latin typeface="Consolas" panose="020B0609020204030204" pitchFamily="49" charset="0"/>
              </a:rPr>
              <a:t> + ' ' + </a:t>
            </a:r>
            <a:r>
              <a:rPr lang="en-IN" sz="1600" b="1" dirty="0" err="1">
                <a:effectLst/>
                <a:latin typeface="Consolas" panose="020B0609020204030204" pitchFamily="49" charset="0"/>
              </a:rPr>
              <a:t>s.last_name</a:t>
            </a:r>
            <a:r>
              <a:rPr lang="en-IN" sz="1600" b="1" dirty="0">
                <a:effectLst/>
                <a:latin typeface="Consolas" panose="020B0609020204030204" pitchFamily="49" charset="0"/>
              </a:rPr>
              <a:t> as </a:t>
            </a:r>
            <a:r>
              <a:rPr lang="en-IN" sz="1600" b="1" dirty="0" err="1">
                <a:effectLst/>
                <a:latin typeface="Consolas" panose="020B0609020204030204" pitchFamily="49" charset="0"/>
              </a:rPr>
              <a:t>student_name</a:t>
            </a:r>
            <a:r>
              <a:rPr lang="en-IN" sz="1600" b="1" dirty="0">
                <a:effectLst/>
                <a:latin typeface="Consolas" panose="020B0609020204030204" pitchFamily="49" charset="0"/>
              </a:rPr>
              <a:t>,  </a:t>
            </a:r>
          </a:p>
          <a:p>
            <a:r>
              <a:rPr lang="en-IN" sz="1600" b="1" dirty="0">
                <a:effectLst/>
                <a:latin typeface="Consolas" panose="020B0609020204030204" pitchFamily="49" charset="0"/>
              </a:rPr>
              <a:t>    </a:t>
            </a:r>
            <a:r>
              <a:rPr lang="en-IN" sz="1600" b="1" dirty="0" err="1">
                <a:effectLst/>
                <a:latin typeface="Consolas" panose="020B0609020204030204" pitchFamily="49" charset="0"/>
              </a:rPr>
              <a:t>s.age</a:t>
            </a:r>
            <a:r>
              <a:rPr lang="en-IN" sz="1600" b="1" dirty="0">
                <a:effectLst/>
                <a:latin typeface="Consolas" panose="020B0609020204030204" pitchFamily="49" charset="0"/>
              </a:rPr>
              <a:t> as </a:t>
            </a:r>
            <a:r>
              <a:rPr lang="en-IN" sz="1600" b="1" dirty="0" err="1">
                <a:effectLst/>
                <a:latin typeface="Consolas" panose="020B0609020204030204" pitchFamily="49" charset="0"/>
              </a:rPr>
              <a:t>student_age</a:t>
            </a:r>
            <a:r>
              <a:rPr lang="en-IN" sz="1600" b="1" dirty="0">
                <a:effectLst/>
                <a:latin typeface="Consolas" panose="020B0609020204030204" pitchFamily="49" charset="0"/>
              </a:rPr>
              <a:t>, </a:t>
            </a:r>
          </a:p>
          <a:p>
            <a:r>
              <a:rPr lang="en-IN" sz="1600" b="1" dirty="0">
                <a:effectLst/>
                <a:latin typeface="Consolas" panose="020B0609020204030204" pitchFamily="49" charset="0"/>
              </a:rPr>
              <a:t>    </a:t>
            </a:r>
            <a:r>
              <a:rPr lang="en-IN" sz="1600" b="1" dirty="0" err="1">
                <a:effectLst/>
                <a:latin typeface="Consolas" panose="020B0609020204030204" pitchFamily="49" charset="0"/>
              </a:rPr>
              <a:t>s.phone_number</a:t>
            </a:r>
            <a:r>
              <a:rPr lang="en-IN" sz="1600" b="1" dirty="0">
                <a:effectLst/>
                <a:latin typeface="Consolas" panose="020B0609020204030204" pitchFamily="49" charset="0"/>
              </a:rPr>
              <a:t> as </a:t>
            </a:r>
            <a:r>
              <a:rPr lang="en-IN" sz="1600" b="1" dirty="0" err="1">
                <a:effectLst/>
                <a:latin typeface="Consolas" panose="020B0609020204030204" pitchFamily="49" charset="0"/>
              </a:rPr>
              <a:t>student_phone_number</a:t>
            </a:r>
            <a:r>
              <a:rPr lang="en-IN" sz="1600" b="1" dirty="0">
                <a:effectLst/>
                <a:latin typeface="Consolas" panose="020B0609020204030204" pitchFamily="49" charset="0"/>
              </a:rPr>
              <a:t>, </a:t>
            </a:r>
          </a:p>
          <a:p>
            <a:r>
              <a:rPr lang="en-IN" sz="1600" b="1" dirty="0">
                <a:effectLst/>
                <a:latin typeface="Consolas" panose="020B0609020204030204" pitchFamily="49" charset="0"/>
              </a:rPr>
              <a:t>    </a:t>
            </a:r>
            <a:r>
              <a:rPr lang="en-IN" sz="1600" b="1" dirty="0" err="1">
                <a:effectLst/>
                <a:latin typeface="Consolas" panose="020B0609020204030204" pitchFamily="49" charset="0"/>
              </a:rPr>
              <a:t>s.email</a:t>
            </a:r>
            <a:r>
              <a:rPr lang="en-IN" sz="1600" b="1" dirty="0">
                <a:effectLst/>
                <a:latin typeface="Consolas" panose="020B0609020204030204" pitchFamily="49" charset="0"/>
              </a:rPr>
              <a:t> as </a:t>
            </a:r>
            <a:r>
              <a:rPr lang="en-IN" sz="1600" b="1" dirty="0" err="1">
                <a:effectLst/>
                <a:latin typeface="Consolas" panose="020B0609020204030204" pitchFamily="49" charset="0"/>
              </a:rPr>
              <a:t>student_email</a:t>
            </a:r>
            <a:r>
              <a:rPr lang="en-IN" sz="1600" b="1" dirty="0">
                <a:effectLst/>
                <a:latin typeface="Consolas" panose="020B0609020204030204" pitchFamily="49" charset="0"/>
              </a:rPr>
              <a:t>, </a:t>
            </a:r>
          </a:p>
          <a:p>
            <a:r>
              <a:rPr lang="en-IN" sz="1600" b="1" dirty="0">
                <a:effectLst/>
                <a:latin typeface="Consolas" panose="020B0609020204030204" pitchFamily="49" charset="0"/>
              </a:rPr>
              <a:t>    </a:t>
            </a:r>
            <a:r>
              <a:rPr lang="en-IN" sz="1600" b="1" dirty="0" err="1">
                <a:effectLst/>
                <a:latin typeface="Consolas" panose="020B0609020204030204" pitchFamily="49" charset="0"/>
              </a:rPr>
              <a:t>s.StreetAddress</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s.StateOrRegion</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s.PostalCode</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s.country</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i.first_name</a:t>
            </a:r>
            <a:r>
              <a:rPr lang="en-IN" sz="1600" b="1" dirty="0">
                <a:effectLst/>
                <a:latin typeface="Consolas" panose="020B0609020204030204" pitchFamily="49" charset="0"/>
              </a:rPr>
              <a:t> + ' ' + </a:t>
            </a:r>
            <a:r>
              <a:rPr lang="en-IN" sz="1600" b="1" dirty="0" err="1">
                <a:effectLst/>
                <a:latin typeface="Consolas" panose="020B0609020204030204" pitchFamily="49" charset="0"/>
              </a:rPr>
              <a:t>i.last_name</a:t>
            </a:r>
            <a:r>
              <a:rPr lang="en-IN" sz="1600" b="1" dirty="0">
                <a:effectLst/>
                <a:latin typeface="Consolas" panose="020B0609020204030204" pitchFamily="49" charset="0"/>
              </a:rPr>
              <a:t> as </a:t>
            </a:r>
            <a:r>
              <a:rPr lang="en-IN" sz="1600" b="1" dirty="0" err="1">
                <a:effectLst/>
                <a:latin typeface="Consolas" panose="020B0609020204030204" pitchFamily="49" charset="0"/>
              </a:rPr>
              <a:t>instructor_name</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i.phone_number</a:t>
            </a:r>
            <a:r>
              <a:rPr lang="en-IN" sz="1600" b="1" dirty="0">
                <a:effectLst/>
                <a:latin typeface="Consolas" panose="020B0609020204030204" pitchFamily="49" charset="0"/>
              </a:rPr>
              <a:t> as </a:t>
            </a:r>
            <a:r>
              <a:rPr lang="en-IN" sz="1600" b="1" dirty="0" err="1">
                <a:effectLst/>
                <a:latin typeface="Consolas" panose="020B0609020204030204" pitchFamily="49" charset="0"/>
              </a:rPr>
              <a:t>instructor_phone_number</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i.email</a:t>
            </a:r>
            <a:r>
              <a:rPr lang="en-IN" sz="1600" b="1" dirty="0">
                <a:effectLst/>
                <a:latin typeface="Consolas" panose="020B0609020204030204" pitchFamily="49" charset="0"/>
              </a:rPr>
              <a:t> as </a:t>
            </a:r>
            <a:r>
              <a:rPr lang="en-IN" sz="1600" b="1" dirty="0" err="1">
                <a:effectLst/>
                <a:latin typeface="Consolas" panose="020B0609020204030204" pitchFamily="49" charset="0"/>
              </a:rPr>
              <a:t>instructor_email</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g.group_id</a:t>
            </a:r>
            <a:r>
              <a:rPr lang="en-IN" sz="1600" b="1" dirty="0">
                <a:effectLst/>
                <a:latin typeface="Consolas" panose="020B0609020204030204" pitchFamily="49" charset="0"/>
              </a:rPr>
              <a:t>,</a:t>
            </a:r>
          </a:p>
          <a:p>
            <a:r>
              <a:rPr lang="en-IN" sz="1600" b="1" dirty="0">
                <a:effectLst/>
                <a:latin typeface="Consolas" panose="020B0609020204030204" pitchFamily="49" charset="0"/>
              </a:rPr>
              <a:t>    </a:t>
            </a:r>
            <a:r>
              <a:rPr lang="en-IN" sz="1600" b="1" dirty="0" err="1">
                <a:effectLst/>
                <a:latin typeface="Consolas" panose="020B0609020204030204" pitchFamily="49" charset="0"/>
              </a:rPr>
              <a:t>l.level_name</a:t>
            </a:r>
            <a:r>
              <a:rPr lang="en-IN" sz="1600" b="1" dirty="0">
                <a:effectLst/>
                <a:latin typeface="Consolas" panose="020B0609020204030204" pitchFamily="49" charset="0"/>
              </a:rPr>
              <a:t>,</a:t>
            </a:r>
          </a:p>
          <a:p>
            <a:r>
              <a:rPr lang="en-IN" sz="1600" b="1" dirty="0">
                <a:effectLst/>
                <a:latin typeface="Consolas" panose="020B0609020204030204" pitchFamily="49" charset="0"/>
              </a:rPr>
              <a:t>    CONVERT(VARCHAR(10), </a:t>
            </a:r>
            <a:r>
              <a:rPr lang="en-IN" sz="1600" b="1" dirty="0" err="1">
                <a:effectLst/>
                <a:latin typeface="Consolas" panose="020B0609020204030204" pitchFamily="49" charset="0"/>
              </a:rPr>
              <a:t>g.meeting_day</a:t>
            </a:r>
            <a:r>
              <a:rPr lang="en-IN" sz="1600" b="1" dirty="0">
                <a:effectLst/>
                <a:latin typeface="Consolas" panose="020B0609020204030204" pitchFamily="49" charset="0"/>
              </a:rPr>
              <a:t>) + ' ' + CONVERT(VARCHAR(8), </a:t>
            </a:r>
            <a:r>
              <a:rPr lang="en-IN" sz="1600" b="1" dirty="0" err="1">
                <a:effectLst/>
                <a:latin typeface="Consolas" panose="020B0609020204030204" pitchFamily="49" charset="0"/>
              </a:rPr>
              <a:t>g.meeting_time</a:t>
            </a:r>
            <a:r>
              <a:rPr lang="en-IN" sz="1600" b="1" dirty="0">
                <a:effectLst/>
                <a:latin typeface="Consolas" panose="020B0609020204030204" pitchFamily="49" charset="0"/>
              </a:rPr>
              <a:t>, 108) as </a:t>
            </a:r>
            <a:r>
              <a:rPr lang="en-IN" sz="1600" b="1" dirty="0" err="1">
                <a:effectLst/>
                <a:latin typeface="Consolas" panose="020B0609020204030204" pitchFamily="49" charset="0"/>
              </a:rPr>
              <a:t>weekly_group_meeting</a:t>
            </a:r>
            <a:endParaRPr lang="en-IN" sz="1600" b="1" dirty="0">
              <a:effectLst/>
              <a:latin typeface="Consolas" panose="020B0609020204030204" pitchFamily="49" charset="0"/>
            </a:endParaRPr>
          </a:p>
          <a:p>
            <a:r>
              <a:rPr lang="en-IN" sz="1600" b="1" dirty="0">
                <a:effectLst/>
                <a:latin typeface="Consolas" panose="020B0609020204030204" pitchFamily="49" charset="0"/>
              </a:rPr>
              <a:t>FROM students s</a:t>
            </a:r>
          </a:p>
          <a:p>
            <a:r>
              <a:rPr lang="en-IN" sz="1600" b="1" dirty="0">
                <a:effectLst/>
                <a:latin typeface="Consolas" panose="020B0609020204030204" pitchFamily="49" charset="0"/>
              </a:rPr>
              <a:t>JOIN parents p ON </a:t>
            </a:r>
            <a:r>
              <a:rPr lang="en-IN" sz="1600" b="1" dirty="0" err="1">
                <a:effectLst/>
                <a:latin typeface="Consolas" panose="020B0609020204030204" pitchFamily="49" charset="0"/>
              </a:rPr>
              <a:t>s.student_parent_id</a:t>
            </a:r>
            <a:r>
              <a:rPr lang="en-IN" sz="1600" b="1" dirty="0">
                <a:effectLst/>
                <a:latin typeface="Consolas" panose="020B0609020204030204" pitchFamily="49" charset="0"/>
              </a:rPr>
              <a:t> = </a:t>
            </a:r>
            <a:r>
              <a:rPr lang="en-IN" sz="1600" b="1" dirty="0" err="1">
                <a:effectLst/>
                <a:latin typeface="Consolas" panose="020B0609020204030204" pitchFamily="49" charset="0"/>
              </a:rPr>
              <a:t>p.parent_id</a:t>
            </a:r>
            <a:r>
              <a:rPr lang="en-IN" sz="1600" b="1" dirty="0">
                <a:effectLst/>
                <a:latin typeface="Consolas" panose="020B0609020204030204" pitchFamily="49" charset="0"/>
              </a:rPr>
              <a:t> </a:t>
            </a:r>
          </a:p>
          <a:p>
            <a:r>
              <a:rPr lang="en-IN" sz="1600" b="1" dirty="0">
                <a:effectLst/>
                <a:latin typeface="Consolas" panose="020B0609020204030204" pitchFamily="49" charset="0"/>
              </a:rPr>
              <a:t>JOIN instructors </a:t>
            </a:r>
            <a:r>
              <a:rPr lang="en-IN" sz="1600" b="1" dirty="0" err="1">
                <a:effectLst/>
                <a:latin typeface="Consolas" panose="020B0609020204030204" pitchFamily="49" charset="0"/>
              </a:rPr>
              <a:t>i</a:t>
            </a:r>
            <a:r>
              <a:rPr lang="en-IN" sz="1600" b="1" dirty="0">
                <a:effectLst/>
                <a:latin typeface="Consolas" panose="020B0609020204030204" pitchFamily="49" charset="0"/>
              </a:rPr>
              <a:t> ON </a:t>
            </a:r>
            <a:r>
              <a:rPr lang="en-IN" sz="1600" b="1" dirty="0" err="1">
                <a:effectLst/>
                <a:latin typeface="Consolas" panose="020B0609020204030204" pitchFamily="49" charset="0"/>
              </a:rPr>
              <a:t>s.instructor_id</a:t>
            </a:r>
            <a:r>
              <a:rPr lang="en-IN" sz="1600" b="1" dirty="0">
                <a:effectLst/>
                <a:latin typeface="Consolas" panose="020B0609020204030204" pitchFamily="49" charset="0"/>
              </a:rPr>
              <a:t> = </a:t>
            </a:r>
            <a:r>
              <a:rPr lang="en-IN" sz="1600" b="1" dirty="0" err="1">
                <a:effectLst/>
                <a:latin typeface="Consolas" panose="020B0609020204030204" pitchFamily="49" charset="0"/>
              </a:rPr>
              <a:t>i.instructor_id</a:t>
            </a:r>
            <a:endParaRPr lang="en-IN" sz="1600" b="1" dirty="0">
              <a:effectLst/>
              <a:latin typeface="Consolas" panose="020B0609020204030204" pitchFamily="49" charset="0"/>
            </a:endParaRPr>
          </a:p>
          <a:p>
            <a:r>
              <a:rPr lang="en-IN" sz="1600" b="1" dirty="0">
                <a:effectLst/>
                <a:latin typeface="Consolas" panose="020B0609020204030204" pitchFamily="49" charset="0"/>
              </a:rPr>
              <a:t>JOIN groups g ON </a:t>
            </a:r>
            <a:r>
              <a:rPr lang="en-IN" sz="1600" b="1" dirty="0" err="1">
                <a:effectLst/>
                <a:latin typeface="Consolas" panose="020B0609020204030204" pitchFamily="49" charset="0"/>
              </a:rPr>
              <a:t>g.group_id</a:t>
            </a:r>
            <a:r>
              <a:rPr lang="en-IN" sz="1600" b="1" dirty="0">
                <a:effectLst/>
                <a:latin typeface="Consolas" panose="020B0609020204030204" pitchFamily="49" charset="0"/>
              </a:rPr>
              <a:t> = </a:t>
            </a:r>
            <a:r>
              <a:rPr lang="en-IN" sz="1600" b="1" dirty="0" err="1">
                <a:effectLst/>
                <a:latin typeface="Consolas" panose="020B0609020204030204" pitchFamily="49" charset="0"/>
              </a:rPr>
              <a:t>s.student_group_id</a:t>
            </a:r>
            <a:endParaRPr lang="en-IN" sz="1600" b="1" dirty="0">
              <a:effectLst/>
              <a:latin typeface="Consolas" panose="020B0609020204030204" pitchFamily="49" charset="0"/>
            </a:endParaRPr>
          </a:p>
          <a:p>
            <a:r>
              <a:rPr lang="en-IN" sz="1600" b="1" dirty="0">
                <a:effectLst/>
                <a:latin typeface="Consolas" panose="020B0609020204030204" pitchFamily="49" charset="0"/>
              </a:rPr>
              <a:t>JOIN levels l ON </a:t>
            </a:r>
            <a:r>
              <a:rPr lang="en-IN" sz="1600" b="1" dirty="0" err="1">
                <a:effectLst/>
                <a:latin typeface="Consolas" panose="020B0609020204030204" pitchFamily="49" charset="0"/>
              </a:rPr>
              <a:t>g.level_id</a:t>
            </a:r>
            <a:r>
              <a:rPr lang="en-IN" sz="1600" b="1" dirty="0">
                <a:effectLst/>
                <a:latin typeface="Consolas" panose="020B0609020204030204" pitchFamily="49" charset="0"/>
              </a:rPr>
              <a:t> = </a:t>
            </a:r>
            <a:r>
              <a:rPr lang="en-IN" sz="1600" b="1" dirty="0" err="1">
                <a:effectLst/>
                <a:latin typeface="Consolas" panose="020B0609020204030204" pitchFamily="49" charset="0"/>
              </a:rPr>
              <a:t>l.level_id</a:t>
            </a:r>
            <a:r>
              <a:rPr lang="en-IN" sz="1600" b="1" dirty="0">
                <a:effectLst/>
                <a:latin typeface="Consolas" panose="020B0609020204030204" pitchFamily="49" charset="0"/>
              </a:rPr>
              <a:t>;</a:t>
            </a:r>
            <a:br>
              <a:rPr lang="en-IN" sz="1600" b="1" dirty="0">
                <a:effectLst/>
                <a:latin typeface="Consolas" panose="020B0609020204030204" pitchFamily="49" charset="0"/>
              </a:rPr>
            </a:br>
            <a:r>
              <a:rPr lang="en-IN" sz="1600" b="1" dirty="0">
                <a:effectLst/>
                <a:latin typeface="Consolas" panose="020B0609020204030204" pitchFamily="49" charset="0"/>
              </a:rPr>
              <a:t>GO</a:t>
            </a:r>
          </a:p>
          <a:p>
            <a:r>
              <a:rPr lang="en-IN" sz="1600" b="1" dirty="0">
                <a:effectLst/>
                <a:latin typeface="Consolas" panose="020B0609020204030204" pitchFamily="49" charset="0"/>
              </a:rPr>
              <a:t>select * from </a:t>
            </a:r>
            <a:r>
              <a:rPr lang="en-IN" sz="1600" b="1" dirty="0" err="1">
                <a:effectLst/>
                <a:latin typeface="Consolas" panose="020B0609020204030204" pitchFamily="49" charset="0"/>
              </a:rPr>
              <a:t>parent_view</a:t>
            </a:r>
            <a:endParaRPr lang="en-IN" sz="1600" b="1" dirty="0">
              <a:effectLst/>
              <a:latin typeface="Consolas" panose="020B0609020204030204" pitchFamily="49" charset="0"/>
            </a:endParaRPr>
          </a:p>
        </p:txBody>
      </p:sp>
    </p:spTree>
    <p:extLst>
      <p:ext uri="{BB962C8B-B14F-4D97-AF65-F5344CB8AC3E}">
        <p14:creationId xmlns:p14="http://schemas.microsoft.com/office/powerpoint/2010/main" val="338453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11D458-52BD-5E7A-6A37-5B561F51CD0C}"/>
              </a:ext>
            </a:extLst>
          </p:cNvPr>
          <p:cNvPicPr>
            <a:picLocks noChangeAspect="1"/>
          </p:cNvPicPr>
          <p:nvPr/>
        </p:nvPicPr>
        <p:blipFill>
          <a:blip r:embed="rId2"/>
          <a:stretch>
            <a:fillRect/>
          </a:stretch>
        </p:blipFill>
        <p:spPr>
          <a:xfrm>
            <a:off x="247650" y="294991"/>
            <a:ext cx="11422980" cy="2552984"/>
          </a:xfrm>
          <a:prstGeom prst="rect">
            <a:avLst/>
          </a:prstGeom>
        </p:spPr>
      </p:pic>
      <p:pic>
        <p:nvPicPr>
          <p:cNvPr id="5" name="Picture 4">
            <a:extLst>
              <a:ext uri="{FF2B5EF4-FFF2-40B4-BE49-F238E27FC236}">
                <a16:creationId xmlns:a16="http://schemas.microsoft.com/office/drawing/2014/main" id="{8C1DF5C2-BC94-5F72-7B4E-0377DC07F4D6}"/>
              </a:ext>
            </a:extLst>
          </p:cNvPr>
          <p:cNvPicPr>
            <a:picLocks noChangeAspect="1"/>
          </p:cNvPicPr>
          <p:nvPr/>
        </p:nvPicPr>
        <p:blipFill>
          <a:blip r:embed="rId3"/>
          <a:stretch>
            <a:fillRect/>
          </a:stretch>
        </p:blipFill>
        <p:spPr>
          <a:xfrm>
            <a:off x="247650" y="3197076"/>
            <a:ext cx="11422980" cy="2192607"/>
          </a:xfrm>
          <a:prstGeom prst="rect">
            <a:avLst/>
          </a:prstGeom>
        </p:spPr>
      </p:pic>
    </p:spTree>
    <p:extLst>
      <p:ext uri="{BB962C8B-B14F-4D97-AF65-F5344CB8AC3E}">
        <p14:creationId xmlns:p14="http://schemas.microsoft.com/office/powerpoint/2010/main" val="355058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96467-B3DF-85B2-C32D-C8530E3CEEF7}"/>
              </a:ext>
            </a:extLst>
          </p:cNvPr>
          <p:cNvPicPr>
            <a:picLocks noChangeAspect="1"/>
          </p:cNvPicPr>
          <p:nvPr/>
        </p:nvPicPr>
        <p:blipFill>
          <a:blip r:embed="rId2"/>
          <a:stretch>
            <a:fillRect/>
          </a:stretch>
        </p:blipFill>
        <p:spPr>
          <a:xfrm>
            <a:off x="0" y="213061"/>
            <a:ext cx="12192000" cy="6431878"/>
          </a:xfrm>
          <a:prstGeom prst="rect">
            <a:avLst/>
          </a:prstGeom>
        </p:spPr>
      </p:pic>
    </p:spTree>
    <p:extLst>
      <p:ext uri="{BB962C8B-B14F-4D97-AF65-F5344CB8AC3E}">
        <p14:creationId xmlns:p14="http://schemas.microsoft.com/office/powerpoint/2010/main" val="39237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CD677-4413-7D02-DDC1-ADACFC6EA87F}"/>
              </a:ext>
            </a:extLst>
          </p:cNvPr>
          <p:cNvPicPr>
            <a:picLocks noChangeAspect="1"/>
          </p:cNvPicPr>
          <p:nvPr/>
        </p:nvPicPr>
        <p:blipFill>
          <a:blip r:embed="rId2"/>
          <a:stretch>
            <a:fillRect/>
          </a:stretch>
        </p:blipFill>
        <p:spPr>
          <a:xfrm>
            <a:off x="0" y="213061"/>
            <a:ext cx="12192000" cy="6431878"/>
          </a:xfrm>
          <a:prstGeom prst="rect">
            <a:avLst/>
          </a:prstGeom>
        </p:spPr>
      </p:pic>
    </p:spTree>
    <p:extLst>
      <p:ext uri="{BB962C8B-B14F-4D97-AF65-F5344CB8AC3E}">
        <p14:creationId xmlns:p14="http://schemas.microsoft.com/office/powerpoint/2010/main" val="2560198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13F9A-C14F-2352-27A9-2B602BC55E17}"/>
              </a:ext>
            </a:extLst>
          </p:cNvPr>
          <p:cNvSpPr txBox="1"/>
          <p:nvPr/>
        </p:nvSpPr>
        <p:spPr>
          <a:xfrm>
            <a:off x="335901" y="93306"/>
            <a:ext cx="11383347" cy="7040389"/>
          </a:xfrm>
          <a:prstGeom prst="rect">
            <a:avLst/>
          </a:prstGeom>
          <a:noFill/>
        </p:spPr>
        <p:txBody>
          <a:bodyPr wrap="square">
            <a:spAutoFit/>
          </a:bodyPr>
          <a:lstStyle/>
          <a:p>
            <a:r>
              <a:rPr lang="en-IN" sz="1050" b="0" dirty="0">
                <a:effectLst/>
                <a:latin typeface="Consolas" panose="020B0609020204030204" pitchFamily="49" charset="0"/>
              </a:rPr>
              <a:t>CREATE VIEW </a:t>
            </a:r>
            <a:r>
              <a:rPr lang="en-IN" sz="1050" b="0" dirty="0" err="1">
                <a:effectLst/>
                <a:latin typeface="Consolas" panose="020B0609020204030204" pitchFamily="49" charset="0"/>
              </a:rPr>
              <a:t>student_view</a:t>
            </a:r>
            <a:r>
              <a:rPr lang="en-IN" sz="1050" b="0" dirty="0">
                <a:effectLst/>
                <a:latin typeface="Consolas" panose="020B0609020204030204" pitchFamily="49" charset="0"/>
              </a:rPr>
              <a:t> AS</a:t>
            </a:r>
          </a:p>
          <a:p>
            <a:r>
              <a:rPr lang="en-IN" sz="1050" b="0" dirty="0">
                <a:effectLst/>
                <a:latin typeface="Consolas" panose="020B0609020204030204" pitchFamily="49" charset="0"/>
              </a:rPr>
              <a:t>SELECT</a:t>
            </a:r>
          </a:p>
          <a:p>
            <a:r>
              <a:rPr lang="en-IN" sz="1050" b="0" dirty="0">
                <a:effectLst/>
                <a:latin typeface="Consolas" panose="020B0609020204030204" pitchFamily="49" charset="0"/>
              </a:rPr>
              <a:t>    </a:t>
            </a:r>
            <a:r>
              <a:rPr lang="en-IN" sz="1050" b="0" dirty="0" err="1">
                <a:effectLst/>
                <a:latin typeface="Consolas" panose="020B0609020204030204" pitchFamily="49" charset="0"/>
              </a:rPr>
              <a:t>s.student_id</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s.first_name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student_first_name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s.last_name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student_last_name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s.age</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student_age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s.phone_number</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student_phone_number</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s.email</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student_email</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s.StreetAddress</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student_StreetAddress</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s.City</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student_City</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s.StateOrRegion</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student_StateOrRegion</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s.PostalCode</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student_PostalCode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s.Country</a:t>
            </a:r>
            <a:r>
              <a:rPr lang="en-IN" sz="1050" b="0" dirty="0">
                <a:effectLst/>
                <a:latin typeface="Consolas" panose="020B0609020204030204" pitchFamily="49" charset="0"/>
              </a:rPr>
              <a:t> AS </a:t>
            </a:r>
            <a:r>
              <a:rPr lang="en-IN" sz="1050" b="0" dirty="0" err="1">
                <a:effectLst/>
                <a:latin typeface="Consolas" panose="020B0609020204030204" pitchFamily="49" charset="0"/>
              </a:rPr>
              <a:t>student_Country</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p.parent_id</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p.first_name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parent_first_name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p.last_name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parent_last_name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p.phone_number</a:t>
            </a:r>
            <a:r>
              <a:rPr lang="en-IN" sz="1050" b="0" dirty="0">
                <a:effectLst/>
                <a:latin typeface="Consolas" panose="020B0609020204030204" pitchFamily="49" charset="0"/>
              </a:rPr>
              <a:t> AS </a:t>
            </a:r>
            <a:r>
              <a:rPr lang="en-IN" sz="1050" b="0" dirty="0" err="1">
                <a:effectLst/>
                <a:latin typeface="Consolas" panose="020B0609020204030204" pitchFamily="49" charset="0"/>
              </a:rPr>
              <a:t>parent_phone_number</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p.email</a:t>
            </a:r>
            <a:r>
              <a:rPr lang="en-IN" sz="1050" b="0" dirty="0">
                <a:effectLst/>
                <a:latin typeface="Consolas" panose="020B0609020204030204" pitchFamily="49" charset="0"/>
              </a:rPr>
              <a:t> AS </a:t>
            </a:r>
            <a:r>
              <a:rPr lang="en-IN" sz="1050" b="0" dirty="0" err="1">
                <a:effectLst/>
                <a:latin typeface="Consolas" panose="020B0609020204030204" pitchFamily="49" charset="0"/>
              </a:rPr>
              <a:t>parent_email</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i.instructor_id</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i.first_name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instructor_first_name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i.last_name</a:t>
            </a:r>
            <a:r>
              <a:rPr lang="en-IN" sz="1050" b="0" dirty="0">
                <a:effectLst/>
                <a:latin typeface="Consolas" panose="020B0609020204030204" pitchFamily="49" charset="0"/>
              </a:rPr>
              <a:t> AS </a:t>
            </a:r>
            <a:r>
              <a:rPr lang="en-IN" sz="1050" b="0" dirty="0" err="1">
                <a:effectLst/>
                <a:latin typeface="Consolas" panose="020B0609020204030204" pitchFamily="49" charset="0"/>
              </a:rPr>
              <a:t>instructor_last_name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g.group_id</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g.level_id</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g.total_students</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g.meeting_day</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g.meeting_time</a:t>
            </a:r>
            <a:r>
              <a:rPr lang="en-IN" sz="1050" b="0" dirty="0">
                <a:effectLst/>
                <a:latin typeface="Consolas" panose="020B0609020204030204" pitchFamily="49" charset="0"/>
              </a:rPr>
              <a:t>,</a:t>
            </a:r>
          </a:p>
          <a:p>
            <a:r>
              <a:rPr lang="en-IN" sz="1050" b="0" dirty="0">
                <a:effectLst/>
                <a:latin typeface="Consolas" panose="020B0609020204030204" pitchFamily="49" charset="0"/>
              </a:rPr>
              <a:t>    </a:t>
            </a:r>
            <a:r>
              <a:rPr lang="en-IN" sz="1050" b="0" dirty="0" err="1">
                <a:effectLst/>
                <a:latin typeface="Consolas" panose="020B0609020204030204" pitchFamily="49" charset="0"/>
              </a:rPr>
              <a:t>l.level_name</a:t>
            </a:r>
            <a:endParaRPr lang="en-IN" sz="1050" b="0" dirty="0">
              <a:effectLst/>
              <a:latin typeface="Consolas" panose="020B0609020204030204" pitchFamily="49" charset="0"/>
            </a:endParaRPr>
          </a:p>
          <a:p>
            <a:r>
              <a:rPr lang="en-IN" sz="1050" b="0" dirty="0">
                <a:effectLst/>
                <a:latin typeface="Consolas" panose="020B0609020204030204" pitchFamily="49" charset="0"/>
              </a:rPr>
              <a:t>FROM</a:t>
            </a:r>
          </a:p>
          <a:p>
            <a:r>
              <a:rPr lang="en-IN" sz="1050" b="0" dirty="0">
                <a:effectLst/>
                <a:latin typeface="Consolas" panose="020B0609020204030204" pitchFamily="49" charset="0"/>
              </a:rPr>
              <a:t>    students s</a:t>
            </a:r>
          </a:p>
          <a:p>
            <a:r>
              <a:rPr lang="en-IN" sz="1050" b="0" dirty="0">
                <a:effectLst/>
                <a:latin typeface="Consolas" panose="020B0609020204030204" pitchFamily="49" charset="0"/>
              </a:rPr>
              <a:t>JOIN</a:t>
            </a:r>
          </a:p>
          <a:p>
            <a:r>
              <a:rPr lang="en-IN" sz="1050" b="0" dirty="0">
                <a:effectLst/>
                <a:latin typeface="Consolas" panose="020B0609020204030204" pitchFamily="49" charset="0"/>
              </a:rPr>
              <a:t>    parents p ON </a:t>
            </a:r>
            <a:r>
              <a:rPr lang="en-IN" sz="1050" b="0" dirty="0" err="1">
                <a:effectLst/>
                <a:latin typeface="Consolas" panose="020B0609020204030204" pitchFamily="49" charset="0"/>
              </a:rPr>
              <a:t>s.student_parent_id</a:t>
            </a:r>
            <a:r>
              <a:rPr lang="en-IN" sz="1050" b="0" dirty="0">
                <a:effectLst/>
                <a:latin typeface="Consolas" panose="020B0609020204030204" pitchFamily="49" charset="0"/>
              </a:rPr>
              <a:t> = </a:t>
            </a:r>
            <a:r>
              <a:rPr lang="en-IN" sz="1050" b="0" dirty="0" err="1">
                <a:effectLst/>
                <a:latin typeface="Consolas" panose="020B0609020204030204" pitchFamily="49" charset="0"/>
              </a:rPr>
              <a:t>p.parent_id</a:t>
            </a:r>
            <a:endParaRPr lang="en-IN" sz="1050" b="0" dirty="0">
              <a:effectLst/>
              <a:latin typeface="Consolas" panose="020B0609020204030204" pitchFamily="49" charset="0"/>
            </a:endParaRPr>
          </a:p>
          <a:p>
            <a:r>
              <a:rPr lang="en-IN" sz="1050" b="0" dirty="0">
                <a:effectLst/>
                <a:latin typeface="Consolas" panose="020B0609020204030204" pitchFamily="49" charset="0"/>
              </a:rPr>
              <a:t>JOIN</a:t>
            </a:r>
          </a:p>
          <a:p>
            <a:r>
              <a:rPr lang="en-IN" sz="1050" b="0" dirty="0">
                <a:effectLst/>
                <a:latin typeface="Consolas" panose="020B0609020204030204" pitchFamily="49" charset="0"/>
              </a:rPr>
              <a:t>    instructors </a:t>
            </a:r>
            <a:r>
              <a:rPr lang="en-IN" sz="1050" b="0" dirty="0" err="1">
                <a:effectLst/>
                <a:latin typeface="Consolas" panose="020B0609020204030204" pitchFamily="49" charset="0"/>
              </a:rPr>
              <a:t>i</a:t>
            </a:r>
            <a:r>
              <a:rPr lang="en-IN" sz="1050" b="0" dirty="0">
                <a:effectLst/>
                <a:latin typeface="Consolas" panose="020B0609020204030204" pitchFamily="49" charset="0"/>
              </a:rPr>
              <a:t> ON </a:t>
            </a:r>
            <a:r>
              <a:rPr lang="en-IN" sz="1050" b="0" dirty="0" err="1">
                <a:effectLst/>
                <a:latin typeface="Consolas" panose="020B0609020204030204" pitchFamily="49" charset="0"/>
              </a:rPr>
              <a:t>s.instructor_id</a:t>
            </a:r>
            <a:r>
              <a:rPr lang="en-IN" sz="1050" b="0" dirty="0">
                <a:effectLst/>
                <a:latin typeface="Consolas" panose="020B0609020204030204" pitchFamily="49" charset="0"/>
              </a:rPr>
              <a:t> = </a:t>
            </a:r>
            <a:r>
              <a:rPr lang="en-IN" sz="1050" b="0" dirty="0" err="1">
                <a:effectLst/>
                <a:latin typeface="Consolas" panose="020B0609020204030204" pitchFamily="49" charset="0"/>
              </a:rPr>
              <a:t>i.instructor_id</a:t>
            </a:r>
            <a:endParaRPr lang="en-IN" sz="1050" b="0" dirty="0">
              <a:effectLst/>
              <a:latin typeface="Consolas" panose="020B0609020204030204" pitchFamily="49" charset="0"/>
            </a:endParaRPr>
          </a:p>
          <a:p>
            <a:r>
              <a:rPr lang="en-IN" sz="1050" b="0" dirty="0">
                <a:effectLst/>
                <a:latin typeface="Consolas" panose="020B0609020204030204" pitchFamily="49" charset="0"/>
              </a:rPr>
              <a:t>JOIN</a:t>
            </a:r>
          </a:p>
          <a:p>
            <a:r>
              <a:rPr lang="en-IN" sz="1050" b="0" dirty="0">
                <a:effectLst/>
                <a:latin typeface="Consolas" panose="020B0609020204030204" pitchFamily="49" charset="0"/>
              </a:rPr>
              <a:t>    groups g ON </a:t>
            </a:r>
            <a:r>
              <a:rPr lang="en-IN" sz="1050" b="0" dirty="0" err="1">
                <a:effectLst/>
                <a:latin typeface="Consolas" panose="020B0609020204030204" pitchFamily="49" charset="0"/>
              </a:rPr>
              <a:t>s.student_group_id</a:t>
            </a:r>
            <a:r>
              <a:rPr lang="en-IN" sz="1050" b="0" dirty="0">
                <a:effectLst/>
                <a:latin typeface="Consolas" panose="020B0609020204030204" pitchFamily="49" charset="0"/>
              </a:rPr>
              <a:t> = </a:t>
            </a:r>
            <a:r>
              <a:rPr lang="en-IN" sz="1050" b="0" dirty="0" err="1">
                <a:effectLst/>
                <a:latin typeface="Consolas" panose="020B0609020204030204" pitchFamily="49" charset="0"/>
              </a:rPr>
              <a:t>g.group_id</a:t>
            </a:r>
            <a:endParaRPr lang="en-IN" sz="1050" b="0" dirty="0">
              <a:effectLst/>
              <a:latin typeface="Consolas" panose="020B0609020204030204" pitchFamily="49" charset="0"/>
            </a:endParaRPr>
          </a:p>
          <a:p>
            <a:r>
              <a:rPr lang="en-IN" sz="1050" b="0" dirty="0">
                <a:effectLst/>
                <a:latin typeface="Consolas" panose="020B0609020204030204" pitchFamily="49" charset="0"/>
              </a:rPr>
              <a:t>JOIN</a:t>
            </a:r>
          </a:p>
          <a:p>
            <a:r>
              <a:rPr lang="en-IN" sz="1050" b="0" dirty="0">
                <a:effectLst/>
                <a:latin typeface="Consolas" panose="020B0609020204030204" pitchFamily="49" charset="0"/>
              </a:rPr>
              <a:t>    levels l ON </a:t>
            </a:r>
            <a:r>
              <a:rPr lang="en-IN" sz="1050" b="0" dirty="0" err="1">
                <a:effectLst/>
                <a:latin typeface="Consolas" panose="020B0609020204030204" pitchFamily="49" charset="0"/>
              </a:rPr>
              <a:t>g.level_id</a:t>
            </a:r>
            <a:r>
              <a:rPr lang="en-IN" sz="1050" b="0" dirty="0">
                <a:effectLst/>
                <a:latin typeface="Consolas" panose="020B0609020204030204" pitchFamily="49" charset="0"/>
              </a:rPr>
              <a:t> = </a:t>
            </a:r>
            <a:r>
              <a:rPr lang="en-IN" sz="1050" b="0" dirty="0" err="1">
                <a:effectLst/>
                <a:latin typeface="Consolas" panose="020B0609020204030204" pitchFamily="49" charset="0"/>
              </a:rPr>
              <a:t>l.level_id</a:t>
            </a:r>
            <a:r>
              <a:rPr lang="en-IN" sz="1050" b="0" dirty="0">
                <a:effectLst/>
                <a:latin typeface="Consolas" panose="020B0609020204030204" pitchFamily="49" charset="0"/>
              </a:rPr>
              <a:t>;</a:t>
            </a:r>
          </a:p>
          <a:p>
            <a:br>
              <a:rPr lang="en-IN" sz="1050" b="0" dirty="0">
                <a:effectLst/>
                <a:latin typeface="Consolas" panose="020B0609020204030204" pitchFamily="49" charset="0"/>
              </a:rPr>
            </a:br>
            <a:br>
              <a:rPr lang="en-IN" sz="1050" b="0" dirty="0">
                <a:effectLst/>
                <a:latin typeface="Consolas" panose="020B0609020204030204" pitchFamily="49" charset="0"/>
              </a:rPr>
            </a:br>
            <a:r>
              <a:rPr lang="en-IN" sz="1050" b="0" dirty="0">
                <a:effectLst/>
                <a:latin typeface="Consolas" panose="020B0609020204030204" pitchFamily="49" charset="0"/>
              </a:rPr>
              <a:t>SELECT * FROM </a:t>
            </a:r>
            <a:r>
              <a:rPr lang="en-IN" sz="1050" b="0" dirty="0" err="1">
                <a:effectLst/>
                <a:latin typeface="Consolas" panose="020B0609020204030204" pitchFamily="49" charset="0"/>
              </a:rPr>
              <a:t>student_view</a:t>
            </a:r>
            <a:r>
              <a:rPr lang="en-IN" sz="1050" b="0" dirty="0">
                <a:effectLst/>
                <a:latin typeface="Consolas" panose="020B0609020204030204" pitchFamily="49" charset="0"/>
              </a:rPr>
              <a:t>;</a:t>
            </a:r>
          </a:p>
          <a:p>
            <a:br>
              <a:rPr lang="en-IN" sz="1050" b="0" dirty="0">
                <a:effectLst/>
                <a:latin typeface="Consolas" panose="020B0609020204030204" pitchFamily="49" charset="0"/>
              </a:rPr>
            </a:br>
            <a:endParaRPr lang="en-IN" sz="1050" b="0" dirty="0">
              <a:effectLst/>
              <a:latin typeface="Consolas" panose="020B0609020204030204" pitchFamily="49" charset="0"/>
            </a:endParaRPr>
          </a:p>
        </p:txBody>
      </p:sp>
    </p:spTree>
    <p:extLst>
      <p:ext uri="{BB962C8B-B14F-4D97-AF65-F5344CB8AC3E}">
        <p14:creationId xmlns:p14="http://schemas.microsoft.com/office/powerpoint/2010/main" val="63067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E654D-0CB4-2C6B-0D4E-007A69F41786}"/>
              </a:ext>
            </a:extLst>
          </p:cNvPr>
          <p:cNvPicPr>
            <a:picLocks noChangeAspect="1"/>
          </p:cNvPicPr>
          <p:nvPr/>
        </p:nvPicPr>
        <p:blipFill>
          <a:blip r:embed="rId2"/>
          <a:stretch>
            <a:fillRect/>
          </a:stretch>
        </p:blipFill>
        <p:spPr>
          <a:xfrm>
            <a:off x="196886" y="247650"/>
            <a:ext cx="11788702" cy="2228902"/>
          </a:xfrm>
          <a:prstGeom prst="rect">
            <a:avLst/>
          </a:prstGeom>
        </p:spPr>
      </p:pic>
      <p:pic>
        <p:nvPicPr>
          <p:cNvPr id="5" name="Picture 4">
            <a:extLst>
              <a:ext uri="{FF2B5EF4-FFF2-40B4-BE49-F238E27FC236}">
                <a16:creationId xmlns:a16="http://schemas.microsoft.com/office/drawing/2014/main" id="{11E81E3B-A9E3-EA97-AB44-A91CE775641C}"/>
              </a:ext>
            </a:extLst>
          </p:cNvPr>
          <p:cNvPicPr>
            <a:picLocks noChangeAspect="1"/>
          </p:cNvPicPr>
          <p:nvPr/>
        </p:nvPicPr>
        <p:blipFill>
          <a:blip r:embed="rId3"/>
          <a:stretch>
            <a:fillRect/>
          </a:stretch>
        </p:blipFill>
        <p:spPr>
          <a:xfrm>
            <a:off x="276224" y="2639376"/>
            <a:ext cx="11630026" cy="2143649"/>
          </a:xfrm>
          <a:prstGeom prst="rect">
            <a:avLst/>
          </a:prstGeom>
        </p:spPr>
      </p:pic>
      <p:pic>
        <p:nvPicPr>
          <p:cNvPr id="7" name="Picture 6">
            <a:extLst>
              <a:ext uri="{FF2B5EF4-FFF2-40B4-BE49-F238E27FC236}">
                <a16:creationId xmlns:a16="http://schemas.microsoft.com/office/drawing/2014/main" id="{94195F4D-66B6-2EA5-9C36-12E44D2FE4FD}"/>
              </a:ext>
            </a:extLst>
          </p:cNvPr>
          <p:cNvPicPr>
            <a:picLocks noChangeAspect="1"/>
          </p:cNvPicPr>
          <p:nvPr/>
        </p:nvPicPr>
        <p:blipFill>
          <a:blip r:embed="rId4"/>
          <a:stretch>
            <a:fillRect/>
          </a:stretch>
        </p:blipFill>
        <p:spPr>
          <a:xfrm>
            <a:off x="762000" y="4876799"/>
            <a:ext cx="10248900" cy="1818375"/>
          </a:xfrm>
          <a:prstGeom prst="rect">
            <a:avLst/>
          </a:prstGeom>
        </p:spPr>
      </p:pic>
    </p:spTree>
    <p:extLst>
      <p:ext uri="{BB962C8B-B14F-4D97-AF65-F5344CB8AC3E}">
        <p14:creationId xmlns:p14="http://schemas.microsoft.com/office/powerpoint/2010/main" val="287107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FB72A6-735B-D924-9785-C9DAAA75656E}"/>
              </a:ext>
            </a:extLst>
          </p:cNvPr>
          <p:cNvSpPr txBox="1"/>
          <p:nvPr/>
        </p:nvSpPr>
        <p:spPr>
          <a:xfrm>
            <a:off x="258925" y="119210"/>
            <a:ext cx="6097554" cy="4524315"/>
          </a:xfrm>
          <a:prstGeom prst="rect">
            <a:avLst/>
          </a:prstGeom>
          <a:noFill/>
        </p:spPr>
        <p:txBody>
          <a:bodyPr wrap="square">
            <a:spAutoFit/>
          </a:bodyPr>
          <a:lstStyle/>
          <a:p>
            <a:r>
              <a:rPr lang="en-US" sz="1200" b="0" dirty="0">
                <a:effectLst/>
                <a:latin typeface="Consolas" panose="020B0609020204030204" pitchFamily="49" charset="0"/>
              </a:rPr>
              <a:t>DROP PROCEDURE IF EXISTS </a:t>
            </a:r>
            <a:r>
              <a:rPr lang="en-US" sz="1200" b="0" dirty="0" err="1">
                <a:effectLst/>
                <a:latin typeface="Consolas" panose="020B0609020204030204" pitchFamily="49" charset="0"/>
              </a:rPr>
              <a:t>p_upsert_parent_details</a:t>
            </a:r>
            <a:r>
              <a:rPr lang="en-US" sz="1200" b="0" dirty="0">
                <a:effectLst/>
                <a:latin typeface="Consolas" panose="020B0609020204030204" pitchFamily="49" charset="0"/>
              </a:rPr>
              <a:t>;</a:t>
            </a:r>
          </a:p>
          <a:p>
            <a:r>
              <a:rPr lang="en-US" sz="1200" b="0" dirty="0">
                <a:effectLst/>
                <a:latin typeface="Consolas" panose="020B0609020204030204" pitchFamily="49" charset="0"/>
              </a:rPr>
              <a:t>GO</a:t>
            </a:r>
          </a:p>
          <a:p>
            <a:br>
              <a:rPr lang="en-US" sz="1200" b="0" dirty="0">
                <a:effectLst/>
                <a:latin typeface="Consolas" panose="020B0609020204030204" pitchFamily="49" charset="0"/>
              </a:rPr>
            </a:br>
            <a:r>
              <a:rPr lang="en-US" sz="1200" b="0" dirty="0">
                <a:effectLst/>
                <a:latin typeface="Consolas" panose="020B0609020204030204" pitchFamily="49" charset="0"/>
              </a:rPr>
              <a:t>CREATE PROCEDURE </a:t>
            </a:r>
            <a:r>
              <a:rPr lang="en-US" sz="1200" b="0" dirty="0" err="1">
                <a:effectLst/>
                <a:latin typeface="Consolas" panose="020B0609020204030204" pitchFamily="49" charset="0"/>
              </a:rPr>
              <a:t>p_upsert_parent_details</a:t>
            </a:r>
            <a:r>
              <a:rPr lang="en-US" sz="1200" b="0" dirty="0">
                <a:effectLst/>
                <a:latin typeface="Consolas" panose="020B0609020204030204" pitchFamily="49" charset="0"/>
              </a:rPr>
              <a:t> (</a:t>
            </a:r>
          </a:p>
          <a:p>
            <a:r>
              <a:rPr lang="en-US" sz="1200" b="0" dirty="0">
                <a:effectLst/>
                <a:latin typeface="Consolas" panose="020B0609020204030204" pitchFamily="49" charset="0"/>
              </a:rPr>
              <a:t>    @student_email VARCHAR(50),</a:t>
            </a:r>
          </a:p>
          <a:p>
            <a:r>
              <a:rPr lang="en-US" sz="1200" b="0" dirty="0">
                <a:effectLst/>
                <a:latin typeface="Consolas" panose="020B0609020204030204" pitchFamily="49" charset="0"/>
              </a:rPr>
              <a:t>    @student_phonenumber CHAR(10),</a:t>
            </a:r>
          </a:p>
          <a:p>
            <a:r>
              <a:rPr lang="en-US" sz="1200" b="0" dirty="0">
                <a:effectLst/>
                <a:latin typeface="Consolas" panose="020B0609020204030204" pitchFamily="49" charset="0"/>
              </a:rPr>
              <a:t>    @student_id VARCHAR(20)</a:t>
            </a:r>
          </a:p>
          <a:p>
            <a:r>
              <a:rPr lang="en-US" sz="1200" b="0" dirty="0">
                <a:effectLst/>
                <a:latin typeface="Consolas" panose="020B0609020204030204" pitchFamily="49" charset="0"/>
              </a:rPr>
              <a:t>) AS </a:t>
            </a:r>
          </a:p>
          <a:p>
            <a:r>
              <a:rPr lang="en-US" sz="1200" b="0" dirty="0">
                <a:effectLst/>
                <a:latin typeface="Consolas" panose="020B0609020204030204" pitchFamily="49" charset="0"/>
              </a:rPr>
              <a:t>BEGIN</a:t>
            </a:r>
          </a:p>
          <a:p>
            <a:r>
              <a:rPr lang="en-US" sz="1200" b="0" dirty="0">
                <a:effectLst/>
                <a:latin typeface="Consolas" panose="020B0609020204030204" pitchFamily="49" charset="0"/>
              </a:rPr>
              <a:t>    IF EXISTS (SELECT * FROM </a:t>
            </a:r>
            <a:r>
              <a:rPr lang="en-US" sz="1200" b="0" dirty="0" err="1">
                <a:effectLst/>
                <a:latin typeface="Consolas" panose="020B0609020204030204" pitchFamily="49" charset="0"/>
              </a:rPr>
              <a:t>parent_view</a:t>
            </a:r>
            <a:r>
              <a:rPr lang="en-US" sz="1200" b="0" dirty="0">
                <a:effectLst/>
                <a:latin typeface="Consolas" panose="020B0609020204030204" pitchFamily="49" charset="0"/>
              </a:rPr>
              <a:t> WHERE </a:t>
            </a:r>
            <a:r>
              <a:rPr lang="en-US" sz="1200" b="0" dirty="0" err="1">
                <a:effectLst/>
                <a:latin typeface="Consolas" panose="020B0609020204030204" pitchFamily="49" charset="0"/>
              </a:rPr>
              <a:t>student_email</a:t>
            </a:r>
            <a:r>
              <a:rPr lang="en-US" sz="1200" b="0" dirty="0">
                <a:effectLst/>
                <a:latin typeface="Consolas" panose="020B0609020204030204" pitchFamily="49" charset="0"/>
              </a:rPr>
              <a:t> = @student_email)</a:t>
            </a:r>
          </a:p>
          <a:p>
            <a:r>
              <a:rPr lang="en-US" sz="1200" b="0" dirty="0">
                <a:effectLst/>
                <a:latin typeface="Consolas" panose="020B0609020204030204" pitchFamily="49" charset="0"/>
              </a:rPr>
              <a:t>    BEGIN</a:t>
            </a:r>
          </a:p>
          <a:p>
            <a:r>
              <a:rPr lang="en-US" sz="1200" b="0" dirty="0">
                <a:effectLst/>
                <a:latin typeface="Consolas" panose="020B0609020204030204" pitchFamily="49" charset="0"/>
              </a:rPr>
              <a:t>        UPDATE </a:t>
            </a:r>
            <a:r>
              <a:rPr lang="en-US" sz="1200" b="0" dirty="0" err="1">
                <a:effectLst/>
                <a:latin typeface="Consolas" panose="020B0609020204030204" pitchFamily="49" charset="0"/>
              </a:rPr>
              <a:t>parent_view</a:t>
            </a:r>
            <a:r>
              <a:rPr lang="en-US" sz="1200" b="0" dirty="0">
                <a:effectLst/>
                <a:latin typeface="Consolas" panose="020B0609020204030204" pitchFamily="49" charset="0"/>
              </a:rPr>
              <a:t> </a:t>
            </a:r>
          </a:p>
          <a:p>
            <a:r>
              <a:rPr lang="en-US" sz="1200" b="0" dirty="0">
                <a:effectLst/>
                <a:latin typeface="Consolas" panose="020B0609020204030204" pitchFamily="49" charset="0"/>
              </a:rPr>
              <a:t>        SET </a:t>
            </a:r>
            <a:r>
              <a:rPr lang="en-US" sz="1200" b="0" dirty="0" err="1">
                <a:effectLst/>
                <a:latin typeface="Consolas" panose="020B0609020204030204" pitchFamily="49" charset="0"/>
              </a:rPr>
              <a:t>student_phone_number</a:t>
            </a:r>
            <a:r>
              <a:rPr lang="en-US" sz="1200" b="0" dirty="0">
                <a:effectLst/>
                <a:latin typeface="Consolas" panose="020B0609020204030204" pitchFamily="49" charset="0"/>
              </a:rPr>
              <a:t> = @student_phonenumber</a:t>
            </a:r>
          </a:p>
          <a:p>
            <a:r>
              <a:rPr lang="en-US" sz="1200" b="0" dirty="0">
                <a:effectLst/>
                <a:latin typeface="Consolas" panose="020B0609020204030204" pitchFamily="49" charset="0"/>
              </a:rPr>
              <a:t>        WHERE </a:t>
            </a:r>
            <a:r>
              <a:rPr lang="en-US" sz="1200" b="0" dirty="0" err="1">
                <a:effectLst/>
                <a:latin typeface="Consolas" panose="020B0609020204030204" pitchFamily="49" charset="0"/>
              </a:rPr>
              <a:t>student_id</a:t>
            </a:r>
            <a:r>
              <a:rPr lang="en-US" sz="1200" b="0" dirty="0">
                <a:effectLst/>
                <a:latin typeface="Consolas" panose="020B0609020204030204" pitchFamily="49" charset="0"/>
              </a:rPr>
              <a:t> = @student_id;</a:t>
            </a:r>
          </a:p>
          <a:p>
            <a:r>
              <a:rPr lang="en-US" sz="1200" b="0" dirty="0">
                <a:effectLst/>
                <a:latin typeface="Consolas" panose="020B0609020204030204" pitchFamily="49" charset="0"/>
              </a:rPr>
              <a:t>    END</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BEGIN</a:t>
            </a:r>
          </a:p>
          <a:p>
            <a:r>
              <a:rPr lang="en-US" sz="1200" b="0" dirty="0">
                <a:effectLst/>
                <a:latin typeface="Consolas" panose="020B0609020204030204" pitchFamily="49" charset="0"/>
              </a:rPr>
              <a:t>        INSERT INTO </a:t>
            </a:r>
            <a:r>
              <a:rPr lang="en-US" sz="1200" b="0" dirty="0" err="1">
                <a:effectLst/>
                <a:latin typeface="Consolas" panose="020B0609020204030204" pitchFamily="49" charset="0"/>
              </a:rPr>
              <a:t>parent_view</a:t>
            </a:r>
            <a:r>
              <a:rPr lang="en-US" sz="1200" b="0" dirty="0">
                <a:effectLst/>
                <a:latin typeface="Consolas" panose="020B0609020204030204" pitchFamily="49" charset="0"/>
              </a:rPr>
              <a:t> (</a:t>
            </a:r>
            <a:r>
              <a:rPr lang="en-US" sz="1200" b="0" dirty="0" err="1">
                <a:effectLst/>
                <a:latin typeface="Consolas" panose="020B0609020204030204" pitchFamily="49" charset="0"/>
              </a:rPr>
              <a:t>student_id</a:t>
            </a:r>
            <a:r>
              <a:rPr lang="en-US" sz="1200" b="0" dirty="0">
                <a:effectLst/>
                <a:latin typeface="Consolas" panose="020B0609020204030204" pitchFamily="49" charset="0"/>
              </a:rPr>
              <a:t>, </a:t>
            </a:r>
            <a:r>
              <a:rPr lang="en-US" sz="1200" b="0" dirty="0" err="1">
                <a:effectLst/>
                <a:latin typeface="Consolas" panose="020B0609020204030204" pitchFamily="49" charset="0"/>
              </a:rPr>
              <a:t>student_email</a:t>
            </a:r>
            <a:r>
              <a:rPr lang="en-US" sz="1200" b="0" dirty="0">
                <a:effectLst/>
                <a:latin typeface="Consolas" panose="020B0609020204030204" pitchFamily="49" charset="0"/>
              </a:rPr>
              <a:t>, </a:t>
            </a:r>
            <a:r>
              <a:rPr lang="en-US" sz="1200" b="0" dirty="0" err="1">
                <a:effectLst/>
                <a:latin typeface="Consolas" panose="020B0609020204030204" pitchFamily="49" charset="0"/>
              </a:rPr>
              <a:t>student_phone_number</a:t>
            </a:r>
            <a:r>
              <a:rPr lang="en-US" sz="1200" b="0" dirty="0">
                <a:effectLst/>
                <a:latin typeface="Consolas" panose="020B0609020204030204" pitchFamily="49" charset="0"/>
              </a:rPr>
              <a:t>) </a:t>
            </a:r>
          </a:p>
          <a:p>
            <a:r>
              <a:rPr lang="en-US" sz="1200" b="0" dirty="0">
                <a:effectLst/>
                <a:latin typeface="Consolas" panose="020B0609020204030204" pitchFamily="49" charset="0"/>
              </a:rPr>
              <a:t>        VALUES (@student_id, @student_email, @student_phonenumber);</a:t>
            </a:r>
          </a:p>
          <a:p>
            <a:r>
              <a:rPr lang="en-US" sz="1200" b="0" dirty="0">
                <a:effectLst/>
                <a:latin typeface="Consolas" panose="020B0609020204030204" pitchFamily="49" charset="0"/>
              </a:rPr>
              <a:t>    END</a:t>
            </a:r>
          </a:p>
          <a:p>
            <a:r>
              <a:rPr lang="en-US" sz="1200" b="0" dirty="0">
                <a:effectLst/>
                <a:latin typeface="Consolas" panose="020B0609020204030204" pitchFamily="49" charset="0"/>
              </a:rPr>
              <a:t>END;</a:t>
            </a:r>
          </a:p>
          <a:p>
            <a:r>
              <a:rPr lang="en-US" sz="1200" b="0" dirty="0">
                <a:effectLst/>
                <a:latin typeface="Consolas" panose="020B0609020204030204" pitchFamily="49" charset="0"/>
              </a:rPr>
              <a:t>GO</a:t>
            </a:r>
          </a:p>
        </p:txBody>
      </p:sp>
      <p:pic>
        <p:nvPicPr>
          <p:cNvPr id="5" name="Picture 4">
            <a:extLst>
              <a:ext uri="{FF2B5EF4-FFF2-40B4-BE49-F238E27FC236}">
                <a16:creationId xmlns:a16="http://schemas.microsoft.com/office/drawing/2014/main" id="{B989C812-1447-575F-5010-9AF43D1FECCA}"/>
              </a:ext>
            </a:extLst>
          </p:cNvPr>
          <p:cNvPicPr>
            <a:picLocks noChangeAspect="1"/>
          </p:cNvPicPr>
          <p:nvPr/>
        </p:nvPicPr>
        <p:blipFill>
          <a:blip r:embed="rId2"/>
          <a:stretch>
            <a:fillRect/>
          </a:stretch>
        </p:blipFill>
        <p:spPr>
          <a:xfrm>
            <a:off x="338345" y="4750199"/>
            <a:ext cx="10682079" cy="1988591"/>
          </a:xfrm>
          <a:prstGeom prst="rect">
            <a:avLst/>
          </a:prstGeom>
        </p:spPr>
      </p:pic>
    </p:spTree>
    <p:extLst>
      <p:ext uri="{BB962C8B-B14F-4D97-AF65-F5344CB8AC3E}">
        <p14:creationId xmlns:p14="http://schemas.microsoft.com/office/powerpoint/2010/main" val="73997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0D95B19-A345-9815-F2DA-79725AFCD7AA}"/>
              </a:ext>
            </a:extLst>
          </p:cNvPr>
          <p:cNvPicPr>
            <a:picLocks noChangeAspect="1"/>
          </p:cNvPicPr>
          <p:nvPr/>
        </p:nvPicPr>
        <p:blipFill>
          <a:blip r:embed="rId2"/>
          <a:stretch>
            <a:fillRect/>
          </a:stretch>
        </p:blipFill>
        <p:spPr>
          <a:xfrm>
            <a:off x="1604513" y="493992"/>
            <a:ext cx="8554741" cy="6031093"/>
          </a:xfrm>
          <a:prstGeom prst="rect">
            <a:avLst/>
          </a:prstGeom>
        </p:spPr>
      </p:pic>
    </p:spTree>
    <p:extLst>
      <p:ext uri="{BB962C8B-B14F-4D97-AF65-F5344CB8AC3E}">
        <p14:creationId xmlns:p14="http://schemas.microsoft.com/office/powerpoint/2010/main" val="1604012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B3A98-83B4-0CA6-1E93-740056189015}"/>
              </a:ext>
            </a:extLst>
          </p:cNvPr>
          <p:cNvSpPr txBox="1"/>
          <p:nvPr/>
        </p:nvSpPr>
        <p:spPr>
          <a:xfrm>
            <a:off x="276807" y="553626"/>
            <a:ext cx="6375919" cy="1200329"/>
          </a:xfrm>
          <a:prstGeom prst="rect">
            <a:avLst/>
          </a:prstGeom>
          <a:noFill/>
        </p:spPr>
        <p:txBody>
          <a:bodyPr wrap="square">
            <a:spAutoFit/>
          </a:bodyPr>
          <a:lstStyle/>
          <a:p>
            <a:r>
              <a:rPr lang="en-US" b="0" dirty="0">
                <a:effectLst/>
                <a:latin typeface="Consolas" panose="020B0609020204030204" pitchFamily="49" charset="0"/>
              </a:rPr>
              <a:t>--</a:t>
            </a:r>
            <a:r>
              <a:rPr lang="en-US" b="0" dirty="0">
                <a:solidFill>
                  <a:srgbClr val="00B050"/>
                </a:solidFill>
                <a:effectLst/>
                <a:latin typeface="Consolas" panose="020B0609020204030204" pitchFamily="49" charset="0"/>
              </a:rPr>
              <a:t>Group Schedule</a:t>
            </a:r>
          </a:p>
          <a:p>
            <a:r>
              <a:rPr lang="en-US" b="0" dirty="0">
                <a:effectLst/>
                <a:latin typeface="Consolas" panose="020B0609020204030204" pitchFamily="49" charset="0"/>
              </a:rPr>
              <a:t>SELECT </a:t>
            </a:r>
            <a:r>
              <a:rPr lang="en-US" b="0" dirty="0" err="1">
                <a:effectLst/>
                <a:latin typeface="Consolas" panose="020B0609020204030204" pitchFamily="49" charset="0"/>
              </a:rPr>
              <a:t>g.group_id</a:t>
            </a:r>
            <a:r>
              <a:rPr lang="en-US" b="0" dirty="0">
                <a:effectLst/>
                <a:latin typeface="Consolas" panose="020B0609020204030204" pitchFamily="49" charset="0"/>
              </a:rPr>
              <a:t>, </a:t>
            </a:r>
            <a:r>
              <a:rPr lang="en-US" b="0" dirty="0" err="1">
                <a:effectLst/>
                <a:latin typeface="Consolas" panose="020B0609020204030204" pitchFamily="49" charset="0"/>
              </a:rPr>
              <a:t>g.meeting_day</a:t>
            </a:r>
            <a:r>
              <a:rPr lang="en-US" b="0" dirty="0">
                <a:effectLst/>
                <a:latin typeface="Consolas" panose="020B0609020204030204" pitchFamily="49" charset="0"/>
              </a:rPr>
              <a:t>, </a:t>
            </a:r>
            <a:r>
              <a:rPr lang="en-US" b="0" dirty="0" err="1">
                <a:effectLst/>
                <a:latin typeface="Consolas" panose="020B0609020204030204" pitchFamily="49" charset="0"/>
              </a:rPr>
              <a:t>g.meeting_time</a:t>
            </a:r>
            <a:endParaRPr lang="en-US" b="0" dirty="0">
              <a:effectLst/>
              <a:latin typeface="Consolas" panose="020B0609020204030204" pitchFamily="49" charset="0"/>
            </a:endParaRPr>
          </a:p>
          <a:p>
            <a:r>
              <a:rPr lang="en-US" b="0" dirty="0">
                <a:effectLst/>
                <a:latin typeface="Consolas" panose="020B0609020204030204" pitchFamily="49" charset="0"/>
              </a:rPr>
              <a:t>FROM groups g</a:t>
            </a:r>
          </a:p>
          <a:p>
            <a:r>
              <a:rPr lang="en-US" b="0" dirty="0">
                <a:effectLst/>
                <a:latin typeface="Consolas" panose="020B0609020204030204" pitchFamily="49" charset="0"/>
              </a:rPr>
              <a:t>WHERE </a:t>
            </a:r>
            <a:r>
              <a:rPr lang="en-US" b="0" dirty="0" err="1">
                <a:effectLst/>
                <a:latin typeface="Consolas" panose="020B0609020204030204" pitchFamily="49" charset="0"/>
              </a:rPr>
              <a:t>g.group_id</a:t>
            </a:r>
            <a:r>
              <a:rPr lang="en-US" b="0" dirty="0">
                <a:effectLst/>
                <a:latin typeface="Consolas" panose="020B0609020204030204" pitchFamily="49" charset="0"/>
              </a:rPr>
              <a:t> = </a:t>
            </a:r>
            <a:r>
              <a:rPr lang="en-US" b="0" dirty="0" err="1">
                <a:effectLst/>
                <a:latin typeface="Consolas" panose="020B0609020204030204" pitchFamily="49" charset="0"/>
              </a:rPr>
              <a:t>group_id</a:t>
            </a:r>
            <a:r>
              <a:rPr lang="en-US" b="0" dirty="0">
                <a:effectLst/>
                <a:latin typeface="Consolas" panose="020B0609020204030204" pitchFamily="49" charset="0"/>
              </a:rPr>
              <a:t>;</a:t>
            </a:r>
          </a:p>
        </p:txBody>
      </p:sp>
      <p:pic>
        <p:nvPicPr>
          <p:cNvPr id="5" name="Picture 4">
            <a:extLst>
              <a:ext uri="{FF2B5EF4-FFF2-40B4-BE49-F238E27FC236}">
                <a16:creationId xmlns:a16="http://schemas.microsoft.com/office/drawing/2014/main" id="{ABA0CAB3-7343-AD22-F2C1-63B43378A2C7}"/>
              </a:ext>
            </a:extLst>
          </p:cNvPr>
          <p:cNvPicPr>
            <a:picLocks noChangeAspect="1"/>
          </p:cNvPicPr>
          <p:nvPr/>
        </p:nvPicPr>
        <p:blipFill>
          <a:blip r:embed="rId2"/>
          <a:stretch>
            <a:fillRect/>
          </a:stretch>
        </p:blipFill>
        <p:spPr>
          <a:xfrm>
            <a:off x="4022271" y="2200469"/>
            <a:ext cx="4800600" cy="3352800"/>
          </a:xfrm>
          <a:prstGeom prst="rect">
            <a:avLst/>
          </a:prstGeom>
        </p:spPr>
      </p:pic>
    </p:spTree>
    <p:extLst>
      <p:ext uri="{BB962C8B-B14F-4D97-AF65-F5344CB8AC3E}">
        <p14:creationId xmlns:p14="http://schemas.microsoft.com/office/powerpoint/2010/main" val="345383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598B57-1EE3-82DE-B820-707A2551EFE0}"/>
              </a:ext>
            </a:extLst>
          </p:cNvPr>
          <p:cNvSpPr txBox="1"/>
          <p:nvPr/>
        </p:nvSpPr>
        <p:spPr>
          <a:xfrm>
            <a:off x="5289190" y="1505413"/>
            <a:ext cx="6251110" cy="891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800" b="1" i="0" u="none" strike="noStrike" dirty="0">
                <a:effectLst/>
                <a:latin typeface="+mj-lt"/>
                <a:ea typeface="+mj-ea"/>
                <a:cs typeface="+mj-cs"/>
              </a:rPr>
              <a:t>TABLE OF CONTENTS</a:t>
            </a:r>
            <a:endParaRPr lang="en-US" sz="3800" dirty="0">
              <a:latin typeface="+mj-lt"/>
              <a:ea typeface="+mj-ea"/>
              <a:cs typeface="+mj-cs"/>
            </a:endParaRPr>
          </a:p>
        </p:txBody>
      </p:sp>
      <p:pic>
        <p:nvPicPr>
          <p:cNvPr id="4" name="Picture 3">
            <a:extLst>
              <a:ext uri="{FF2B5EF4-FFF2-40B4-BE49-F238E27FC236}">
                <a16:creationId xmlns:a16="http://schemas.microsoft.com/office/drawing/2014/main" id="{B6FBDC85-7FE2-037A-2CEE-242EA56AE5D6}"/>
              </a:ext>
            </a:extLst>
          </p:cNvPr>
          <p:cNvPicPr>
            <a:picLocks noChangeAspect="1"/>
          </p:cNvPicPr>
          <p:nvPr/>
        </p:nvPicPr>
        <p:blipFill rotWithShape="1">
          <a:blip r:embed="rId2"/>
          <a:srcRect l="12013" r="1081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093451-C828-B5E8-DAF0-D87E3D708CBC}"/>
              </a:ext>
            </a:extLst>
          </p:cNvPr>
          <p:cNvSpPr txBox="1"/>
          <p:nvPr/>
        </p:nvSpPr>
        <p:spPr>
          <a:xfrm>
            <a:off x="5297762" y="2706624"/>
            <a:ext cx="6251110" cy="3483864"/>
          </a:xfrm>
          <a:prstGeom prst="rect">
            <a:avLst/>
          </a:prstGeom>
        </p:spPr>
        <p:txBody>
          <a:bodyPr vert="horz" lIns="91440" tIns="45720" rIns="91440" bIns="45720" rtlCol="0">
            <a:normAutofit/>
          </a:bodyPr>
          <a:lstStyle/>
          <a:p>
            <a:pPr marL="349250" indent="-228600" defTabSz="914400" fontAlgn="base">
              <a:lnSpc>
                <a:spcPct val="90000"/>
              </a:lnSpc>
              <a:spcBef>
                <a:spcPts val="0"/>
              </a:spcBef>
              <a:spcAft>
                <a:spcPts val="0"/>
              </a:spcAft>
              <a:buFont typeface="Arial" panose="020B0604020202020204" pitchFamily="34" charset="0"/>
              <a:buChar char="•"/>
            </a:pPr>
            <a:r>
              <a:rPr lang="en-US" sz="1500" b="0" i="0" u="none" strike="noStrike" dirty="0">
                <a:effectLst/>
              </a:rPr>
              <a:t>Introduction</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Objective</a:t>
            </a:r>
          </a:p>
          <a:p>
            <a:pPr marL="349250" indent="-228600" defTabSz="914400" fontAlgn="base">
              <a:lnSpc>
                <a:spcPct val="90000"/>
              </a:lnSpc>
              <a:spcBef>
                <a:spcPts val="500"/>
              </a:spcBef>
              <a:buFont typeface="Arial" panose="020B0604020202020204" pitchFamily="34" charset="0"/>
              <a:buChar char="•"/>
            </a:pPr>
            <a:r>
              <a:rPr lang="en-US" sz="1500" b="0" i="0" u="none" strike="noStrike" dirty="0">
                <a:effectLst/>
              </a:rPr>
              <a:t>Business Model</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Conceptual Data Model</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Logical Data Model </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ER-Data Requirements</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Database Infrastructure</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Layout of application streams</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Implementation Screens</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Limitations</a:t>
            </a:r>
          </a:p>
          <a:p>
            <a:pPr marL="349250" indent="-228600" defTabSz="914400" fontAlgn="base">
              <a:lnSpc>
                <a:spcPct val="90000"/>
              </a:lnSpc>
              <a:spcBef>
                <a:spcPts val="500"/>
              </a:spcBef>
              <a:spcAft>
                <a:spcPts val="0"/>
              </a:spcAft>
              <a:buFont typeface="Arial" panose="020B0604020202020204" pitchFamily="34" charset="0"/>
              <a:buChar char="•"/>
            </a:pPr>
            <a:r>
              <a:rPr lang="en-US" sz="1500" b="0" i="0" u="none" strike="noStrike" dirty="0">
                <a:effectLst/>
              </a:rPr>
              <a:t>Conclusion</a:t>
            </a:r>
          </a:p>
        </p:txBody>
      </p:sp>
    </p:spTree>
    <p:extLst>
      <p:ext uri="{BB962C8B-B14F-4D97-AF65-F5344CB8AC3E}">
        <p14:creationId xmlns:p14="http://schemas.microsoft.com/office/powerpoint/2010/main" val="2558576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7682E-B2B7-70CE-8126-F2EEBE7FCADD}"/>
              </a:ext>
            </a:extLst>
          </p:cNvPr>
          <p:cNvSpPr txBox="1"/>
          <p:nvPr/>
        </p:nvSpPr>
        <p:spPr>
          <a:xfrm>
            <a:off x="454090" y="987213"/>
            <a:ext cx="6096000" cy="2308324"/>
          </a:xfrm>
          <a:prstGeom prst="rect">
            <a:avLst/>
          </a:prstGeom>
          <a:noFill/>
        </p:spPr>
        <p:txBody>
          <a:bodyPr wrap="square">
            <a:spAutoFit/>
          </a:bodyPr>
          <a:lstStyle/>
          <a:p>
            <a:r>
              <a:rPr lang="en-IN" b="0" dirty="0">
                <a:effectLst/>
                <a:latin typeface="Consolas" panose="020B0609020204030204" pitchFamily="49" charset="0"/>
              </a:rPr>
              <a:t>--</a:t>
            </a:r>
            <a:r>
              <a:rPr lang="en-IN" b="0" dirty="0">
                <a:solidFill>
                  <a:srgbClr val="00B050"/>
                </a:solidFill>
                <a:effectLst/>
                <a:latin typeface="Consolas" panose="020B0609020204030204" pitchFamily="49" charset="0"/>
              </a:rPr>
              <a:t>Total Students per Level</a:t>
            </a:r>
          </a:p>
          <a:p>
            <a:r>
              <a:rPr lang="en-IN" b="0" dirty="0">
                <a:effectLst/>
                <a:latin typeface="Consolas" panose="020B0609020204030204" pitchFamily="49" charset="0"/>
              </a:rPr>
              <a:t>SELECT </a:t>
            </a:r>
            <a:r>
              <a:rPr lang="en-IN" b="0" dirty="0" err="1">
                <a:effectLst/>
                <a:latin typeface="Consolas" panose="020B0609020204030204" pitchFamily="49" charset="0"/>
              </a:rPr>
              <a:t>l.level_name</a:t>
            </a:r>
            <a:r>
              <a:rPr lang="en-IN" b="0" dirty="0">
                <a:effectLst/>
                <a:latin typeface="Consolas" panose="020B0609020204030204" pitchFamily="49" charset="0"/>
              </a:rPr>
              <a:t>, COUNT(</a:t>
            </a:r>
            <a:r>
              <a:rPr lang="en-IN" b="0" dirty="0" err="1">
                <a:effectLst/>
                <a:latin typeface="Consolas" panose="020B0609020204030204" pitchFamily="49" charset="0"/>
              </a:rPr>
              <a:t>s.student_id</a:t>
            </a:r>
            <a:r>
              <a:rPr lang="en-IN" b="0" dirty="0">
                <a:effectLst/>
                <a:latin typeface="Consolas" panose="020B0609020204030204" pitchFamily="49" charset="0"/>
              </a:rPr>
              <a:t>) AS </a:t>
            </a:r>
            <a:r>
              <a:rPr lang="en-IN" b="0" dirty="0" err="1">
                <a:effectLst/>
                <a:latin typeface="Consolas" panose="020B0609020204030204" pitchFamily="49" charset="0"/>
              </a:rPr>
              <a:t>total_students</a:t>
            </a:r>
            <a:endParaRPr lang="en-IN" b="0" dirty="0">
              <a:effectLst/>
              <a:latin typeface="Consolas" panose="020B0609020204030204" pitchFamily="49" charset="0"/>
            </a:endParaRPr>
          </a:p>
          <a:p>
            <a:r>
              <a:rPr lang="en-IN" b="0" dirty="0">
                <a:effectLst/>
                <a:latin typeface="Consolas" panose="020B0609020204030204" pitchFamily="49" charset="0"/>
              </a:rPr>
              <a:t>FROM levels l</a:t>
            </a:r>
          </a:p>
          <a:p>
            <a:r>
              <a:rPr lang="en-IN" b="0" dirty="0">
                <a:effectLst/>
                <a:latin typeface="Consolas" panose="020B0609020204030204" pitchFamily="49" charset="0"/>
              </a:rPr>
              <a:t>JOIN groups g ON </a:t>
            </a:r>
            <a:r>
              <a:rPr lang="en-IN" b="0" dirty="0" err="1">
                <a:effectLst/>
                <a:latin typeface="Consolas" panose="020B0609020204030204" pitchFamily="49" charset="0"/>
              </a:rPr>
              <a:t>l.level_id</a:t>
            </a:r>
            <a:r>
              <a:rPr lang="en-IN" b="0" dirty="0">
                <a:effectLst/>
                <a:latin typeface="Consolas" panose="020B0609020204030204" pitchFamily="49" charset="0"/>
              </a:rPr>
              <a:t> = </a:t>
            </a:r>
            <a:r>
              <a:rPr lang="en-IN" b="0" dirty="0" err="1">
                <a:effectLst/>
                <a:latin typeface="Consolas" panose="020B0609020204030204" pitchFamily="49" charset="0"/>
              </a:rPr>
              <a:t>g.level_id</a:t>
            </a:r>
            <a:endParaRPr lang="en-IN" b="0" dirty="0">
              <a:effectLst/>
              <a:latin typeface="Consolas" panose="020B0609020204030204" pitchFamily="49" charset="0"/>
            </a:endParaRPr>
          </a:p>
          <a:p>
            <a:r>
              <a:rPr lang="en-IN" b="0" dirty="0">
                <a:effectLst/>
                <a:latin typeface="Consolas" panose="020B0609020204030204" pitchFamily="49" charset="0"/>
              </a:rPr>
              <a:t>JOIN students s ON </a:t>
            </a:r>
            <a:r>
              <a:rPr lang="en-IN" b="0" dirty="0" err="1">
                <a:effectLst/>
                <a:latin typeface="Consolas" panose="020B0609020204030204" pitchFamily="49" charset="0"/>
              </a:rPr>
              <a:t>g.group_id</a:t>
            </a:r>
            <a:r>
              <a:rPr lang="en-IN" b="0" dirty="0">
                <a:effectLst/>
                <a:latin typeface="Consolas" panose="020B0609020204030204" pitchFamily="49" charset="0"/>
              </a:rPr>
              <a:t> = </a:t>
            </a:r>
            <a:r>
              <a:rPr lang="en-IN" b="0" dirty="0" err="1">
                <a:effectLst/>
                <a:latin typeface="Consolas" panose="020B0609020204030204" pitchFamily="49" charset="0"/>
              </a:rPr>
              <a:t>s.student_group_id</a:t>
            </a:r>
            <a:endParaRPr lang="en-IN" b="0" dirty="0">
              <a:effectLst/>
              <a:latin typeface="Consolas" panose="020B0609020204030204" pitchFamily="49" charset="0"/>
            </a:endParaRPr>
          </a:p>
          <a:p>
            <a:r>
              <a:rPr lang="en-IN" b="0" dirty="0">
                <a:effectLst/>
                <a:latin typeface="Consolas" panose="020B0609020204030204" pitchFamily="49" charset="0"/>
              </a:rPr>
              <a:t>GROUP BY </a:t>
            </a:r>
            <a:r>
              <a:rPr lang="en-IN" b="0" dirty="0" err="1">
                <a:effectLst/>
                <a:latin typeface="Consolas" panose="020B0609020204030204" pitchFamily="49" charset="0"/>
              </a:rPr>
              <a:t>l.level_name</a:t>
            </a:r>
            <a:r>
              <a:rPr lang="en-IN" b="0" dirty="0">
                <a:effectLst/>
                <a:latin typeface="Consolas" panose="020B0609020204030204" pitchFamily="49" charset="0"/>
              </a:rPr>
              <a:t>;</a:t>
            </a:r>
          </a:p>
        </p:txBody>
      </p:sp>
      <p:pic>
        <p:nvPicPr>
          <p:cNvPr id="5" name="Picture 4">
            <a:extLst>
              <a:ext uri="{FF2B5EF4-FFF2-40B4-BE49-F238E27FC236}">
                <a16:creationId xmlns:a16="http://schemas.microsoft.com/office/drawing/2014/main" id="{B580E8E6-AFFE-3AEC-A5C3-2C2F11FBE195}"/>
              </a:ext>
            </a:extLst>
          </p:cNvPr>
          <p:cNvPicPr>
            <a:picLocks noChangeAspect="1"/>
          </p:cNvPicPr>
          <p:nvPr/>
        </p:nvPicPr>
        <p:blipFill>
          <a:blip r:embed="rId2"/>
          <a:stretch>
            <a:fillRect/>
          </a:stretch>
        </p:blipFill>
        <p:spPr>
          <a:xfrm>
            <a:off x="6749580" y="1532225"/>
            <a:ext cx="3752850" cy="1666875"/>
          </a:xfrm>
          <a:prstGeom prst="rect">
            <a:avLst/>
          </a:prstGeom>
        </p:spPr>
      </p:pic>
    </p:spTree>
    <p:extLst>
      <p:ext uri="{BB962C8B-B14F-4D97-AF65-F5344CB8AC3E}">
        <p14:creationId xmlns:p14="http://schemas.microsoft.com/office/powerpoint/2010/main" val="33378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986659-8154-B19F-38AB-77C096527806}"/>
              </a:ext>
            </a:extLst>
          </p:cNvPr>
          <p:cNvSpPr txBox="1"/>
          <p:nvPr/>
        </p:nvSpPr>
        <p:spPr>
          <a:xfrm>
            <a:off x="277586" y="548675"/>
            <a:ext cx="6097554" cy="2308324"/>
          </a:xfrm>
          <a:prstGeom prst="rect">
            <a:avLst/>
          </a:prstGeom>
          <a:noFill/>
        </p:spPr>
        <p:txBody>
          <a:bodyPr wrap="square">
            <a:spAutoFit/>
          </a:bodyPr>
          <a:lstStyle/>
          <a:p>
            <a:r>
              <a:rPr lang="en-US" b="0" dirty="0">
                <a:effectLst/>
                <a:latin typeface="Consolas" panose="020B0609020204030204" pitchFamily="49" charset="0"/>
              </a:rPr>
              <a:t>--</a:t>
            </a:r>
            <a:r>
              <a:rPr lang="en-US" b="0" dirty="0">
                <a:solidFill>
                  <a:srgbClr val="00B050"/>
                </a:solidFill>
                <a:effectLst/>
                <a:latin typeface="Consolas" panose="020B0609020204030204" pitchFamily="49" charset="0"/>
              </a:rPr>
              <a:t>List of group with instructor Details</a:t>
            </a:r>
          </a:p>
          <a:p>
            <a:r>
              <a:rPr lang="en-US" b="0" dirty="0">
                <a:effectLst/>
                <a:latin typeface="Consolas" panose="020B0609020204030204" pitchFamily="49" charset="0"/>
              </a:rPr>
              <a:t>SELECT </a:t>
            </a:r>
            <a:r>
              <a:rPr lang="en-US" b="0" dirty="0" err="1">
                <a:effectLst/>
                <a:latin typeface="Consolas" panose="020B0609020204030204" pitchFamily="49" charset="0"/>
              </a:rPr>
              <a:t>g.group_id</a:t>
            </a:r>
            <a:r>
              <a:rPr lang="en-US" b="0" dirty="0">
                <a:effectLst/>
                <a:latin typeface="Consolas" panose="020B0609020204030204" pitchFamily="49" charset="0"/>
              </a:rPr>
              <a:t>, </a:t>
            </a:r>
            <a:r>
              <a:rPr lang="en-US" b="0" dirty="0" err="1">
                <a:effectLst/>
                <a:latin typeface="Consolas" panose="020B0609020204030204" pitchFamily="49" charset="0"/>
              </a:rPr>
              <a:t>g.meeting_day</a:t>
            </a:r>
            <a:r>
              <a:rPr lang="en-US" b="0" dirty="0">
                <a:effectLst/>
                <a:latin typeface="Consolas" panose="020B0609020204030204" pitchFamily="49" charset="0"/>
              </a:rPr>
              <a:t>, </a:t>
            </a:r>
            <a:r>
              <a:rPr lang="en-US" b="0" dirty="0" err="1">
                <a:effectLst/>
                <a:latin typeface="Consolas" panose="020B0609020204030204" pitchFamily="49" charset="0"/>
              </a:rPr>
              <a:t>g.meeting_time</a:t>
            </a:r>
            <a:r>
              <a:rPr lang="en-US" b="0" dirty="0">
                <a:effectLst/>
                <a:latin typeface="Consolas" panose="020B0609020204030204" pitchFamily="49" charset="0"/>
              </a:rPr>
              <a:t>, </a:t>
            </a:r>
            <a:r>
              <a:rPr lang="en-US" b="0" dirty="0" err="1">
                <a:effectLst/>
                <a:latin typeface="Consolas" panose="020B0609020204030204" pitchFamily="49" charset="0"/>
              </a:rPr>
              <a:t>i.instructor_id</a:t>
            </a:r>
            <a:r>
              <a:rPr lang="en-US" b="0" dirty="0">
                <a:effectLst/>
                <a:latin typeface="Consolas" panose="020B0609020204030204" pitchFamily="49" charset="0"/>
              </a:rPr>
              <a:t>, </a:t>
            </a:r>
            <a:r>
              <a:rPr lang="en-US" b="0" dirty="0" err="1">
                <a:effectLst/>
                <a:latin typeface="Consolas" panose="020B0609020204030204" pitchFamily="49" charset="0"/>
              </a:rPr>
              <a:t>i.first_name</a:t>
            </a:r>
            <a:r>
              <a:rPr lang="en-US" b="0" dirty="0">
                <a:effectLst/>
                <a:latin typeface="Consolas" panose="020B0609020204030204" pitchFamily="49" charset="0"/>
              </a:rPr>
              <a:t> AS </a:t>
            </a:r>
            <a:r>
              <a:rPr lang="en-US" b="0" dirty="0" err="1">
                <a:effectLst/>
                <a:latin typeface="Consolas" panose="020B0609020204030204" pitchFamily="49" charset="0"/>
              </a:rPr>
              <a:t>instructor_first_name</a:t>
            </a:r>
            <a:r>
              <a:rPr lang="en-US" b="0" dirty="0">
                <a:effectLst/>
                <a:latin typeface="Consolas" panose="020B0609020204030204" pitchFamily="49" charset="0"/>
              </a:rPr>
              <a:t>, </a:t>
            </a:r>
            <a:r>
              <a:rPr lang="en-US" b="0" dirty="0" err="1">
                <a:effectLst/>
                <a:latin typeface="Consolas" panose="020B0609020204030204" pitchFamily="49" charset="0"/>
              </a:rPr>
              <a:t>i.last_name</a:t>
            </a:r>
            <a:r>
              <a:rPr lang="en-US" b="0" dirty="0">
                <a:effectLst/>
                <a:latin typeface="Consolas" panose="020B0609020204030204" pitchFamily="49" charset="0"/>
              </a:rPr>
              <a:t> AS </a:t>
            </a:r>
            <a:r>
              <a:rPr lang="en-US" b="0" dirty="0" err="1">
                <a:effectLst/>
                <a:latin typeface="Consolas" panose="020B0609020204030204" pitchFamily="49" charset="0"/>
              </a:rPr>
              <a:t>instructor_last_name</a:t>
            </a:r>
            <a:endParaRPr lang="en-US" b="0" dirty="0">
              <a:effectLst/>
              <a:latin typeface="Consolas" panose="020B0609020204030204" pitchFamily="49" charset="0"/>
            </a:endParaRPr>
          </a:p>
          <a:p>
            <a:r>
              <a:rPr lang="en-US" b="0" dirty="0">
                <a:effectLst/>
                <a:latin typeface="Consolas" panose="020B0609020204030204" pitchFamily="49" charset="0"/>
              </a:rPr>
              <a:t>FROM groups g</a:t>
            </a:r>
          </a:p>
          <a:p>
            <a:r>
              <a:rPr lang="en-US" b="0" dirty="0">
                <a:effectLst/>
                <a:latin typeface="Consolas" panose="020B0609020204030204" pitchFamily="49" charset="0"/>
              </a:rPr>
              <a:t>JOIN instructors </a:t>
            </a:r>
            <a:r>
              <a:rPr lang="en-US" b="0" dirty="0" err="1">
                <a:effectLst/>
                <a:latin typeface="Consolas" panose="020B0609020204030204" pitchFamily="49" charset="0"/>
              </a:rPr>
              <a:t>i</a:t>
            </a:r>
            <a:r>
              <a:rPr lang="en-US" b="0" dirty="0">
                <a:effectLst/>
                <a:latin typeface="Consolas" panose="020B0609020204030204" pitchFamily="49" charset="0"/>
              </a:rPr>
              <a:t> ON </a:t>
            </a:r>
            <a:r>
              <a:rPr lang="en-US" b="0" dirty="0" err="1">
                <a:effectLst/>
                <a:latin typeface="Consolas" panose="020B0609020204030204" pitchFamily="49" charset="0"/>
              </a:rPr>
              <a:t>g.instructor_id</a:t>
            </a:r>
            <a:r>
              <a:rPr lang="en-US" b="0" dirty="0">
                <a:effectLst/>
                <a:latin typeface="Consolas" panose="020B0609020204030204" pitchFamily="49" charset="0"/>
              </a:rPr>
              <a:t> = </a:t>
            </a:r>
            <a:r>
              <a:rPr lang="en-US" b="0" dirty="0" err="1">
                <a:effectLst/>
                <a:latin typeface="Consolas" panose="020B0609020204030204" pitchFamily="49" charset="0"/>
              </a:rPr>
              <a:t>i.instructor_id</a:t>
            </a:r>
            <a:r>
              <a:rPr lang="en-US" b="0" dirty="0">
                <a:effectLst/>
                <a:latin typeface="Consolas" panose="020B0609020204030204" pitchFamily="49" charset="0"/>
              </a:rPr>
              <a:t>;</a:t>
            </a:r>
          </a:p>
        </p:txBody>
      </p:sp>
      <p:pic>
        <p:nvPicPr>
          <p:cNvPr id="5" name="Picture 4">
            <a:extLst>
              <a:ext uri="{FF2B5EF4-FFF2-40B4-BE49-F238E27FC236}">
                <a16:creationId xmlns:a16="http://schemas.microsoft.com/office/drawing/2014/main" id="{2FFEF8C5-7977-CCE9-2338-4AB72601DD98}"/>
              </a:ext>
            </a:extLst>
          </p:cNvPr>
          <p:cNvPicPr>
            <a:picLocks noChangeAspect="1"/>
          </p:cNvPicPr>
          <p:nvPr/>
        </p:nvPicPr>
        <p:blipFill>
          <a:blip r:embed="rId2"/>
          <a:stretch>
            <a:fillRect/>
          </a:stretch>
        </p:blipFill>
        <p:spPr>
          <a:xfrm>
            <a:off x="852487" y="3152581"/>
            <a:ext cx="10487025" cy="3371850"/>
          </a:xfrm>
          <a:prstGeom prst="rect">
            <a:avLst/>
          </a:prstGeom>
        </p:spPr>
      </p:pic>
    </p:spTree>
    <p:extLst>
      <p:ext uri="{BB962C8B-B14F-4D97-AF65-F5344CB8AC3E}">
        <p14:creationId xmlns:p14="http://schemas.microsoft.com/office/powerpoint/2010/main" val="176112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2E427-FEEA-CCEB-DBD3-B6D3E2465ADD}"/>
              </a:ext>
            </a:extLst>
          </p:cNvPr>
          <p:cNvPicPr>
            <a:picLocks noChangeAspect="1"/>
          </p:cNvPicPr>
          <p:nvPr/>
        </p:nvPicPr>
        <p:blipFill>
          <a:blip r:embed="rId2"/>
          <a:stretch>
            <a:fillRect/>
          </a:stretch>
        </p:blipFill>
        <p:spPr>
          <a:xfrm>
            <a:off x="4725411" y="643467"/>
            <a:ext cx="3189435" cy="5571066"/>
          </a:xfrm>
          <a:prstGeom prst="rect">
            <a:avLst/>
          </a:prstGeom>
        </p:spPr>
      </p:pic>
      <p:pic>
        <p:nvPicPr>
          <p:cNvPr id="5" name="Picture 4">
            <a:extLst>
              <a:ext uri="{FF2B5EF4-FFF2-40B4-BE49-F238E27FC236}">
                <a16:creationId xmlns:a16="http://schemas.microsoft.com/office/drawing/2014/main" id="{76F85CE3-C8D2-0311-2F0F-03882B333607}"/>
              </a:ext>
            </a:extLst>
          </p:cNvPr>
          <p:cNvPicPr>
            <a:picLocks noChangeAspect="1"/>
          </p:cNvPicPr>
          <p:nvPr/>
        </p:nvPicPr>
        <p:blipFill>
          <a:blip r:embed="rId3"/>
          <a:stretch>
            <a:fillRect/>
          </a:stretch>
        </p:blipFill>
        <p:spPr>
          <a:xfrm>
            <a:off x="8434817" y="643467"/>
            <a:ext cx="3189435" cy="5571066"/>
          </a:xfrm>
          <a:prstGeom prst="rect">
            <a:avLst/>
          </a:prstGeom>
        </p:spPr>
      </p:pic>
      <p:sp>
        <p:nvSpPr>
          <p:cNvPr id="7" name="TextBox 6">
            <a:extLst>
              <a:ext uri="{FF2B5EF4-FFF2-40B4-BE49-F238E27FC236}">
                <a16:creationId xmlns:a16="http://schemas.microsoft.com/office/drawing/2014/main" id="{2DBE6280-0A33-ABFC-0FB4-960B8EBDFE5F}"/>
              </a:ext>
            </a:extLst>
          </p:cNvPr>
          <p:cNvSpPr txBox="1"/>
          <p:nvPr/>
        </p:nvSpPr>
        <p:spPr>
          <a:xfrm>
            <a:off x="111990" y="141134"/>
            <a:ext cx="6096000" cy="369332"/>
          </a:xfrm>
          <a:prstGeom prst="rect">
            <a:avLst/>
          </a:prstGeom>
          <a:noFill/>
        </p:spPr>
        <p:txBody>
          <a:bodyPr wrap="square">
            <a:spAutoFit/>
          </a:bodyPr>
          <a:lstStyle/>
          <a:p>
            <a:r>
              <a:rPr lang="en-US" sz="1800" b="1" i="0" u="none" strike="noStrike" dirty="0">
                <a:effectLst/>
                <a:latin typeface="Calibri" panose="020F0502020204030204" pitchFamily="34" charset="0"/>
              </a:rPr>
              <a:t>Implementation Screens – Login Interface</a:t>
            </a:r>
            <a:endParaRPr lang="en-US" dirty="0"/>
          </a:p>
        </p:txBody>
      </p:sp>
      <p:sp>
        <p:nvSpPr>
          <p:cNvPr id="9" name="TextBox 8">
            <a:extLst>
              <a:ext uri="{FF2B5EF4-FFF2-40B4-BE49-F238E27FC236}">
                <a16:creationId xmlns:a16="http://schemas.microsoft.com/office/drawing/2014/main" id="{F8626A05-DEFD-0AA3-E9F3-B6C732631F64}"/>
              </a:ext>
            </a:extLst>
          </p:cNvPr>
          <p:cNvSpPr txBox="1"/>
          <p:nvPr/>
        </p:nvSpPr>
        <p:spPr>
          <a:xfrm>
            <a:off x="226443" y="1552603"/>
            <a:ext cx="4164402" cy="34163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D1D5DB"/>
                </a:solidFill>
                <a:effectLst/>
                <a:latin typeface="Söhne"/>
              </a:rPr>
              <a:t>Parents can log in using their unique credentials to access personalized information about their child's swim lessons, schedules, and progress.</a:t>
            </a:r>
          </a:p>
          <a:p>
            <a:pPr marL="285750" indent="-285750">
              <a:buFont typeface="Arial" panose="020B0604020202020204" pitchFamily="34" charset="0"/>
              <a:buChar char="•"/>
            </a:pPr>
            <a:r>
              <a:rPr lang="en-US" b="0" i="0" dirty="0">
                <a:solidFill>
                  <a:srgbClr val="D1D5DB"/>
                </a:solidFill>
                <a:effectLst/>
                <a:latin typeface="Söhne"/>
              </a:rPr>
              <a:t>Instructors will have dedicated login credentials, granting them access to lesson planning tools, participant profiles.</a:t>
            </a:r>
            <a:endParaRPr lang="en-US" dirty="0">
              <a:solidFill>
                <a:srgbClr val="D1D5DB"/>
              </a:solidFill>
              <a:latin typeface="Söhne"/>
            </a:endParaRPr>
          </a:p>
          <a:p>
            <a:pPr marL="285750" indent="-285750">
              <a:buFont typeface="Arial" panose="020B0604020202020204" pitchFamily="34" charset="0"/>
              <a:buChar char="•"/>
            </a:pPr>
            <a:r>
              <a:rPr lang="en-US" b="0" i="0" dirty="0">
                <a:solidFill>
                  <a:srgbClr val="D1D5DB"/>
                </a:solidFill>
                <a:effectLst/>
                <a:latin typeface="Söhne"/>
              </a:rPr>
              <a:t>Students, depending on their age and level, may have limited access to view their schedules, achievements, and other relevant information.</a:t>
            </a:r>
            <a:endParaRPr lang="en-US" dirty="0"/>
          </a:p>
        </p:txBody>
      </p:sp>
    </p:spTree>
    <p:extLst>
      <p:ext uri="{BB962C8B-B14F-4D97-AF65-F5344CB8AC3E}">
        <p14:creationId xmlns:p14="http://schemas.microsoft.com/office/powerpoint/2010/main" val="3173998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AE473BD-9A2A-420F-B844-12BCFA3D4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5867F709-B725-EBA9-C6B1-10151C5DCCA9}"/>
              </a:ext>
            </a:extLst>
          </p:cNvPr>
          <p:cNvSpPr txBox="1"/>
          <p:nvPr/>
        </p:nvSpPr>
        <p:spPr>
          <a:xfrm>
            <a:off x="549277" y="458033"/>
            <a:ext cx="5257798" cy="726224"/>
          </a:xfrm>
          <a:prstGeom prst="rect">
            <a:avLst/>
          </a:prstGeom>
        </p:spPr>
        <p:txBody>
          <a:bodyPr vert="horz" wrap="square" lIns="91440" tIns="45720" rIns="91440" bIns="45720" rtlCol="0" anchor="ctr">
            <a:normAutofit/>
          </a:bodyPr>
          <a:lstStyle/>
          <a:p>
            <a:pPr defTabSz="914400">
              <a:lnSpc>
                <a:spcPct val="90000"/>
              </a:lnSpc>
              <a:spcBef>
                <a:spcPct val="0"/>
              </a:spcBef>
              <a:spcAft>
                <a:spcPts val="600"/>
              </a:spcAft>
            </a:pPr>
            <a:r>
              <a:rPr lang="en-US" sz="2200" b="1" i="0" u="none" strike="noStrike">
                <a:effectLst/>
                <a:latin typeface="+mj-lt"/>
                <a:ea typeface="+mj-ea"/>
                <a:cs typeface="+mj-cs"/>
              </a:rPr>
              <a:t>Implementation Screens – Parent, Instructor and Student View</a:t>
            </a:r>
            <a:endParaRPr lang="en-US" sz="2200">
              <a:latin typeface="+mj-lt"/>
              <a:ea typeface="+mj-ea"/>
              <a:cs typeface="+mj-cs"/>
            </a:endParaRPr>
          </a:p>
        </p:txBody>
      </p:sp>
      <p:pic>
        <p:nvPicPr>
          <p:cNvPr id="2" name="Picture 1" descr="A screenshot of a phone&#10;&#10;Description automatically generated">
            <a:extLst>
              <a:ext uri="{FF2B5EF4-FFF2-40B4-BE49-F238E27FC236}">
                <a16:creationId xmlns:a16="http://schemas.microsoft.com/office/drawing/2014/main" id="{7BA1E266-61F8-58B5-9C3E-D16E53DAA3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812" y="1557339"/>
            <a:ext cx="2828531" cy="4995621"/>
          </a:xfrm>
          <a:prstGeom prst="rect">
            <a:avLst/>
          </a:prstGeom>
          <a:noFill/>
        </p:spPr>
      </p:pic>
      <p:pic>
        <p:nvPicPr>
          <p:cNvPr id="4" name="Picture 3">
            <a:extLst>
              <a:ext uri="{FF2B5EF4-FFF2-40B4-BE49-F238E27FC236}">
                <a16:creationId xmlns:a16="http://schemas.microsoft.com/office/drawing/2014/main" id="{D4EE6003-BBFC-956D-2EF2-17A6C6D1F2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5160" y="1573808"/>
            <a:ext cx="3032113" cy="4977640"/>
          </a:xfrm>
          <a:prstGeom prst="rect">
            <a:avLst/>
          </a:prstGeom>
          <a:noFill/>
        </p:spPr>
      </p:pic>
      <p:pic>
        <p:nvPicPr>
          <p:cNvPr id="5" name="Picture 4">
            <a:extLst>
              <a:ext uri="{FF2B5EF4-FFF2-40B4-BE49-F238E27FC236}">
                <a16:creationId xmlns:a16="http://schemas.microsoft.com/office/drawing/2014/main" id="{828C4373-FADB-9880-28F7-B43C5015AB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2090" y="1573808"/>
            <a:ext cx="2802098" cy="4977640"/>
          </a:xfrm>
          <a:prstGeom prst="rect">
            <a:avLst/>
          </a:prstGeom>
          <a:noFill/>
        </p:spPr>
      </p:pic>
    </p:spTree>
    <p:extLst>
      <p:ext uri="{BB962C8B-B14F-4D97-AF65-F5344CB8AC3E}">
        <p14:creationId xmlns:p14="http://schemas.microsoft.com/office/powerpoint/2010/main" val="186319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336FD5-2E35-4124-344C-7E1A9B92463F}"/>
              </a:ext>
            </a:extLst>
          </p:cNvPr>
          <p:cNvSpPr txBox="1"/>
          <p:nvPr/>
        </p:nvSpPr>
        <p:spPr>
          <a:xfrm>
            <a:off x="157431" y="87066"/>
            <a:ext cx="6094562" cy="369332"/>
          </a:xfrm>
          <a:prstGeom prst="rect">
            <a:avLst/>
          </a:prstGeom>
          <a:noFill/>
        </p:spPr>
        <p:txBody>
          <a:bodyPr wrap="square">
            <a:spAutoFit/>
          </a:bodyPr>
          <a:lstStyle/>
          <a:p>
            <a:r>
              <a:rPr lang="en-US" sz="1800" b="1" i="0" u="none" strike="noStrike" dirty="0">
                <a:effectLst/>
                <a:latin typeface="Calibri" panose="020F0502020204030204" pitchFamily="34" charset="0"/>
              </a:rPr>
              <a:t>Implementation Screens – Instructor, Parent, Student Details</a:t>
            </a:r>
            <a:endParaRPr lang="en-US" dirty="0"/>
          </a:p>
        </p:txBody>
      </p:sp>
      <p:pic>
        <p:nvPicPr>
          <p:cNvPr id="6" name="Picture 5">
            <a:extLst>
              <a:ext uri="{FF2B5EF4-FFF2-40B4-BE49-F238E27FC236}">
                <a16:creationId xmlns:a16="http://schemas.microsoft.com/office/drawing/2014/main" id="{05DC478E-2F72-F9BD-8342-55F8AE9EA6F0}"/>
              </a:ext>
            </a:extLst>
          </p:cNvPr>
          <p:cNvPicPr>
            <a:picLocks noChangeAspect="1"/>
          </p:cNvPicPr>
          <p:nvPr/>
        </p:nvPicPr>
        <p:blipFill>
          <a:blip r:embed="rId2"/>
          <a:stretch>
            <a:fillRect/>
          </a:stretch>
        </p:blipFill>
        <p:spPr>
          <a:xfrm>
            <a:off x="4797574" y="845359"/>
            <a:ext cx="3201122" cy="5760373"/>
          </a:xfrm>
          <a:prstGeom prst="rect">
            <a:avLst/>
          </a:prstGeom>
        </p:spPr>
      </p:pic>
      <p:pic>
        <p:nvPicPr>
          <p:cNvPr id="8" name="Picture 7">
            <a:extLst>
              <a:ext uri="{FF2B5EF4-FFF2-40B4-BE49-F238E27FC236}">
                <a16:creationId xmlns:a16="http://schemas.microsoft.com/office/drawing/2014/main" id="{DDB354CF-F0EF-B4CD-2622-738B7372DF90}"/>
              </a:ext>
            </a:extLst>
          </p:cNvPr>
          <p:cNvPicPr>
            <a:picLocks noChangeAspect="1"/>
          </p:cNvPicPr>
          <p:nvPr/>
        </p:nvPicPr>
        <p:blipFill>
          <a:blip r:embed="rId3"/>
          <a:stretch>
            <a:fillRect/>
          </a:stretch>
        </p:blipFill>
        <p:spPr>
          <a:xfrm>
            <a:off x="8352420" y="845359"/>
            <a:ext cx="3253013" cy="5760373"/>
          </a:xfrm>
          <a:prstGeom prst="rect">
            <a:avLst/>
          </a:prstGeom>
        </p:spPr>
      </p:pic>
      <p:pic>
        <p:nvPicPr>
          <p:cNvPr id="10" name="Picture 9">
            <a:extLst>
              <a:ext uri="{FF2B5EF4-FFF2-40B4-BE49-F238E27FC236}">
                <a16:creationId xmlns:a16="http://schemas.microsoft.com/office/drawing/2014/main" id="{D1343E63-6AA7-0CEE-D1F2-A05560EF91F4}"/>
              </a:ext>
            </a:extLst>
          </p:cNvPr>
          <p:cNvPicPr>
            <a:picLocks noChangeAspect="1"/>
          </p:cNvPicPr>
          <p:nvPr/>
        </p:nvPicPr>
        <p:blipFill>
          <a:blip r:embed="rId4"/>
          <a:stretch>
            <a:fillRect/>
          </a:stretch>
        </p:blipFill>
        <p:spPr>
          <a:xfrm>
            <a:off x="1081331" y="845359"/>
            <a:ext cx="3266953" cy="5760372"/>
          </a:xfrm>
          <a:prstGeom prst="rect">
            <a:avLst/>
          </a:prstGeom>
        </p:spPr>
      </p:pic>
    </p:spTree>
    <p:extLst>
      <p:ext uri="{BB962C8B-B14F-4D97-AF65-F5344CB8AC3E}">
        <p14:creationId xmlns:p14="http://schemas.microsoft.com/office/powerpoint/2010/main" val="2152642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B400A-418D-1217-64A7-297C44BB74C4}"/>
              </a:ext>
            </a:extLst>
          </p:cNvPr>
          <p:cNvSpPr txBox="1"/>
          <p:nvPr/>
        </p:nvSpPr>
        <p:spPr>
          <a:xfrm>
            <a:off x="140179" y="103365"/>
            <a:ext cx="6094562" cy="923330"/>
          </a:xfrm>
          <a:prstGeom prst="rect">
            <a:avLst/>
          </a:prstGeom>
          <a:noFill/>
        </p:spPr>
        <p:txBody>
          <a:bodyPr wrap="square">
            <a:spAutoFit/>
          </a:bodyPr>
          <a:lstStyle/>
          <a:p>
            <a:pPr rtl="0">
              <a:spcBef>
                <a:spcPts val="0"/>
              </a:spcBef>
              <a:spcAft>
                <a:spcPts val="0"/>
              </a:spcAft>
            </a:pPr>
            <a:r>
              <a:rPr lang="en-US" sz="1800" b="1" i="0" u="none" strike="noStrike" dirty="0">
                <a:effectLst/>
                <a:latin typeface="Calibri" panose="020F0502020204030204" pitchFamily="34" charset="0"/>
              </a:rPr>
              <a:t>Conclusion: Limitations and Discussions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DE034BED-15DE-6860-7AF0-826E61861573}"/>
              </a:ext>
            </a:extLst>
          </p:cNvPr>
          <p:cNvSpPr txBox="1"/>
          <p:nvPr/>
        </p:nvSpPr>
        <p:spPr>
          <a:xfrm>
            <a:off x="140179" y="964100"/>
            <a:ext cx="6094562" cy="203132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D1D5DB"/>
                </a:solidFill>
                <a:effectLst/>
                <a:latin typeface="Söhne"/>
              </a:rPr>
              <a:t>In conclusion, the project presents a transformative solution to the challenges faced in managing swim lesson data. By streamlining data collection, enhancing information security, and improving accessibility, the system is poised to revolutionize swim lessons management and elevate the overall experience for both the swim company and its participants. </a:t>
            </a:r>
            <a:endParaRPr lang="en-US" dirty="0"/>
          </a:p>
        </p:txBody>
      </p:sp>
      <p:sp>
        <p:nvSpPr>
          <p:cNvPr id="6" name="TextBox 5">
            <a:extLst>
              <a:ext uri="{FF2B5EF4-FFF2-40B4-BE49-F238E27FC236}">
                <a16:creationId xmlns:a16="http://schemas.microsoft.com/office/drawing/2014/main" id="{CB02E0A5-85A1-7C89-B717-600314904511}"/>
              </a:ext>
            </a:extLst>
          </p:cNvPr>
          <p:cNvSpPr txBox="1"/>
          <p:nvPr/>
        </p:nvSpPr>
        <p:spPr>
          <a:xfrm>
            <a:off x="243696" y="3345142"/>
            <a:ext cx="6094562" cy="2585323"/>
          </a:xfrm>
          <a:prstGeom prst="rect">
            <a:avLst/>
          </a:prstGeom>
          <a:noFill/>
        </p:spPr>
        <p:txBody>
          <a:bodyPr wrap="square">
            <a:spAutoFit/>
          </a:bodyPr>
          <a:lstStyle/>
          <a:p>
            <a:r>
              <a:rPr lang="en-US" b="0" i="0" dirty="0">
                <a:solidFill>
                  <a:srgbClr val="D1D5DB"/>
                </a:solidFill>
                <a:effectLst/>
                <a:latin typeface="Söhne"/>
              </a:rPr>
              <a:t>However, it is crucial to acknowledge certain limitations and challenges that may impact the project:</a:t>
            </a:r>
          </a:p>
          <a:p>
            <a:pPr marL="285750" indent="-285750">
              <a:buFont typeface="Arial" panose="020B0604020202020204" pitchFamily="34" charset="0"/>
              <a:buChar char="•"/>
            </a:pPr>
            <a:r>
              <a:rPr lang="en-US" b="0" i="0" dirty="0">
                <a:solidFill>
                  <a:srgbClr val="D1D5DB"/>
                </a:solidFill>
                <a:effectLst/>
                <a:latin typeface="Söhne"/>
              </a:rPr>
              <a:t>As the swim company grows or undergoes changes, scalability challenges may emerge. The system should be designed with scalability in mind to accommodate an increasing volume of data and users without compromising performance.</a:t>
            </a:r>
            <a:endParaRPr lang="en-US" dirty="0">
              <a:solidFill>
                <a:srgbClr val="D1D5DB"/>
              </a:solidFill>
              <a:latin typeface="Söhne"/>
            </a:endParaRPr>
          </a:p>
          <a:p>
            <a:pPr marL="285750" indent="-285750">
              <a:buFont typeface="Arial" panose="020B0604020202020204" pitchFamily="34" charset="0"/>
              <a:buChar char="•"/>
            </a:pPr>
            <a:r>
              <a:rPr lang="en-US" b="0" i="0" dirty="0">
                <a:solidFill>
                  <a:srgbClr val="D1D5DB"/>
                </a:solidFill>
                <a:effectLst/>
                <a:latin typeface="Söhne"/>
              </a:rPr>
              <a:t>Adhering to the estimated budget and resource allocation is crucial for the success of the project. </a:t>
            </a:r>
            <a:endParaRPr lang="en-US" dirty="0"/>
          </a:p>
        </p:txBody>
      </p:sp>
      <p:pic>
        <p:nvPicPr>
          <p:cNvPr id="8" name="Picture 7">
            <a:extLst>
              <a:ext uri="{FF2B5EF4-FFF2-40B4-BE49-F238E27FC236}">
                <a16:creationId xmlns:a16="http://schemas.microsoft.com/office/drawing/2014/main" id="{DC52A2C6-EDE4-04BE-DFE5-818CD43AE40B}"/>
              </a:ext>
            </a:extLst>
          </p:cNvPr>
          <p:cNvPicPr>
            <a:picLocks noChangeAspect="1"/>
          </p:cNvPicPr>
          <p:nvPr/>
        </p:nvPicPr>
        <p:blipFill>
          <a:blip r:embed="rId2"/>
          <a:stretch>
            <a:fillRect/>
          </a:stretch>
        </p:blipFill>
        <p:spPr>
          <a:xfrm>
            <a:off x="6310013" y="1"/>
            <a:ext cx="5881987" cy="6858000"/>
          </a:xfrm>
          <a:prstGeom prst="rect">
            <a:avLst/>
          </a:prstGeom>
        </p:spPr>
      </p:pic>
    </p:spTree>
    <p:extLst>
      <p:ext uri="{BB962C8B-B14F-4D97-AF65-F5344CB8AC3E}">
        <p14:creationId xmlns:p14="http://schemas.microsoft.com/office/powerpoint/2010/main" val="3045960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A2AB29-A689-AE1D-07BF-97449C22E28B}"/>
              </a:ext>
            </a:extLst>
          </p:cNvPr>
          <p:cNvSpPr txBox="1"/>
          <p:nvPr/>
        </p:nvSpPr>
        <p:spPr>
          <a:xfrm>
            <a:off x="838201" y="365125"/>
            <a:ext cx="5251316" cy="1807305"/>
          </a:xfrm>
          <a:prstGeom prst="rect">
            <a:avLst/>
          </a:prstGeom>
        </p:spPr>
        <p:txBody>
          <a:bodyPr vert="horz" lIns="91440" tIns="45720" rIns="91440" bIns="45720" rtlCol="0" anchor="ctr">
            <a:normAutofit/>
          </a:bodyPr>
          <a:lstStyle/>
          <a:p>
            <a:pPr marL="349250" defTabSz="914400" fontAlgn="base">
              <a:lnSpc>
                <a:spcPct val="90000"/>
              </a:lnSpc>
              <a:spcBef>
                <a:spcPct val="0"/>
              </a:spcBef>
              <a:spcAft>
                <a:spcPts val="600"/>
              </a:spcAft>
            </a:pPr>
            <a:r>
              <a:rPr lang="en-US" sz="4400" b="0" i="0" u="none" strike="noStrike" dirty="0">
                <a:effectLst/>
                <a:latin typeface="+mj-lt"/>
                <a:ea typeface="+mj-ea"/>
                <a:cs typeface="+mj-cs"/>
              </a:rPr>
              <a:t>Introduction</a:t>
            </a:r>
          </a:p>
        </p:txBody>
      </p:sp>
      <p:sp>
        <p:nvSpPr>
          <p:cNvPr id="5" name="TextBox 4">
            <a:extLst>
              <a:ext uri="{FF2B5EF4-FFF2-40B4-BE49-F238E27FC236}">
                <a16:creationId xmlns:a16="http://schemas.microsoft.com/office/drawing/2014/main" id="{D44774E7-D39D-388A-EC2E-EE3481BBCF6C}"/>
              </a:ext>
            </a:extLst>
          </p:cNvPr>
          <p:cNvSpPr txBox="1"/>
          <p:nvPr/>
        </p:nvSpPr>
        <p:spPr>
          <a:xfrm>
            <a:off x="838200" y="2333297"/>
            <a:ext cx="4619621" cy="384366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700" b="0" i="0" dirty="0">
                <a:effectLst/>
              </a:rPr>
              <a:t>Swim Lesson Management System is designed to facilitate the efficient operation of swim lesson programs, providing both Instructors and Parents with specific features tailored to their needs.</a:t>
            </a:r>
          </a:p>
          <a:p>
            <a:pPr marL="285750" indent="-228600" defTabSz="914400">
              <a:lnSpc>
                <a:spcPct val="90000"/>
              </a:lnSpc>
              <a:spcAft>
                <a:spcPts val="600"/>
              </a:spcAft>
              <a:buFont typeface="Arial" panose="020B0604020202020204" pitchFamily="34" charset="0"/>
              <a:buChar char="•"/>
            </a:pPr>
            <a:r>
              <a:rPr lang="en-US" sz="1700" b="0" i="0" dirty="0">
                <a:effectLst/>
              </a:rPr>
              <a:t>View and manage lesson schedules, including class details, timing, and participant information.</a:t>
            </a:r>
            <a:endParaRPr lang="en-US" sz="1700" dirty="0"/>
          </a:p>
          <a:p>
            <a:pPr marL="285750" indent="-228600" defTabSz="914400">
              <a:lnSpc>
                <a:spcPct val="90000"/>
              </a:lnSpc>
              <a:spcAft>
                <a:spcPts val="600"/>
              </a:spcAft>
              <a:buFont typeface="Arial" panose="020B0604020202020204" pitchFamily="34" charset="0"/>
              <a:buChar char="•"/>
            </a:pPr>
            <a:r>
              <a:rPr lang="en-US" sz="1700" b="0" i="0" dirty="0">
                <a:effectLst/>
              </a:rPr>
              <a:t>Keep track of each participant's progress</a:t>
            </a:r>
          </a:p>
          <a:p>
            <a:pPr marL="285750" indent="-228600" defTabSz="914400">
              <a:lnSpc>
                <a:spcPct val="90000"/>
              </a:lnSpc>
              <a:spcAft>
                <a:spcPts val="600"/>
              </a:spcAft>
              <a:buFont typeface="Arial" panose="020B0604020202020204" pitchFamily="34" charset="0"/>
              <a:buChar char="•"/>
            </a:pPr>
            <a:r>
              <a:rPr lang="en-US" sz="1700" b="0" i="0" dirty="0">
                <a:effectLst/>
              </a:rPr>
              <a:t>Parents can also check the Progress of their children</a:t>
            </a:r>
          </a:p>
          <a:p>
            <a:pPr marL="285750" indent="-228600" defTabSz="914400">
              <a:lnSpc>
                <a:spcPct val="90000"/>
              </a:lnSpc>
              <a:spcAft>
                <a:spcPts val="600"/>
              </a:spcAft>
              <a:buFont typeface="Arial" panose="020B0604020202020204" pitchFamily="34" charset="0"/>
              <a:buChar char="•"/>
            </a:pPr>
            <a:r>
              <a:rPr lang="en-US" sz="1700" b="0" i="0" dirty="0">
                <a:effectLst/>
              </a:rPr>
              <a:t>Share updates, feedback, and personalized recommendations for participant improvement.</a:t>
            </a:r>
          </a:p>
          <a:p>
            <a:pPr marL="285750" indent="-228600" defTabSz="914400">
              <a:lnSpc>
                <a:spcPct val="90000"/>
              </a:lnSpc>
              <a:spcAft>
                <a:spcPts val="600"/>
              </a:spcAft>
              <a:buFont typeface="Arial" panose="020B0604020202020204" pitchFamily="34" charset="0"/>
              <a:buChar char="•"/>
            </a:pPr>
            <a:endParaRPr lang="en-US" sz="1700" dirty="0"/>
          </a:p>
        </p:txBody>
      </p:sp>
      <p:pic>
        <p:nvPicPr>
          <p:cNvPr id="7" name="Picture 6">
            <a:extLst>
              <a:ext uri="{FF2B5EF4-FFF2-40B4-BE49-F238E27FC236}">
                <a16:creationId xmlns:a16="http://schemas.microsoft.com/office/drawing/2014/main" id="{C10FFBD8-4534-2083-3938-E35732635865}"/>
              </a:ext>
            </a:extLst>
          </p:cNvPr>
          <p:cNvPicPr>
            <a:picLocks noChangeAspect="1"/>
          </p:cNvPicPr>
          <p:nvPr/>
        </p:nvPicPr>
        <p:blipFill rotWithShape="1">
          <a:blip r:embed="rId2"/>
          <a:srcRect r="147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2856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2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AC81649F-FA8A-AFCB-E228-F6BE45DF65EE}"/>
              </a:ext>
            </a:extLst>
          </p:cNvPr>
          <p:cNvSpPr txBox="1"/>
          <p:nvPr/>
        </p:nvSpPr>
        <p:spPr>
          <a:xfrm rot="16200000">
            <a:off x="-1325880" y="1947672"/>
            <a:ext cx="5961888" cy="278892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i="0" u="none" strike="noStrike" kern="1200" dirty="0">
                <a:solidFill>
                  <a:schemeClr val="bg1"/>
                </a:solidFill>
                <a:effectLst/>
                <a:latin typeface="+mj-lt"/>
                <a:ea typeface="+mj-ea"/>
                <a:cs typeface="+mj-cs"/>
              </a:rPr>
              <a:t>Objectives</a:t>
            </a:r>
            <a:endParaRPr lang="en-US" sz="4800" kern="1200" dirty="0">
              <a:solidFill>
                <a:schemeClr val="bg1"/>
              </a:solidFill>
              <a:latin typeface="+mj-lt"/>
              <a:ea typeface="+mj-ea"/>
              <a:cs typeface="+mj-cs"/>
            </a:endParaRPr>
          </a:p>
        </p:txBody>
      </p:sp>
      <p:graphicFrame>
        <p:nvGraphicFramePr>
          <p:cNvPr id="9" name="TextBox 3">
            <a:extLst>
              <a:ext uri="{FF2B5EF4-FFF2-40B4-BE49-F238E27FC236}">
                <a16:creationId xmlns:a16="http://schemas.microsoft.com/office/drawing/2014/main" id="{4A5B0DC1-5FEC-5FB1-32E3-8EFA272C5469}"/>
              </a:ext>
            </a:extLst>
          </p:cNvPr>
          <p:cNvGraphicFramePr/>
          <p:nvPr>
            <p:extLst>
              <p:ext uri="{D42A27DB-BD31-4B8C-83A1-F6EECF244321}">
                <p14:modId xmlns:p14="http://schemas.microsoft.com/office/powerpoint/2010/main" val="386408371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558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55FD7-89AC-7A83-3937-5D12EABAA42E}"/>
              </a:ext>
            </a:extLst>
          </p:cNvPr>
          <p:cNvSpPr txBox="1"/>
          <p:nvPr/>
        </p:nvSpPr>
        <p:spPr>
          <a:xfrm>
            <a:off x="191938" y="216463"/>
            <a:ext cx="6094562" cy="369332"/>
          </a:xfrm>
          <a:prstGeom prst="rect">
            <a:avLst/>
          </a:prstGeom>
          <a:noFill/>
        </p:spPr>
        <p:txBody>
          <a:bodyPr wrap="square">
            <a:spAutoFit/>
          </a:bodyPr>
          <a:lstStyle/>
          <a:p>
            <a:r>
              <a:rPr lang="en-US" sz="1800" u="none" strike="noStrike" dirty="0">
                <a:effectLst/>
                <a:latin typeface="Calibri" panose="020F0502020204030204" pitchFamily="34" charset="0"/>
              </a:rPr>
              <a:t>Tools Used</a:t>
            </a:r>
            <a:endParaRPr lang="en-US" dirty="0"/>
          </a:p>
        </p:txBody>
      </p:sp>
      <p:pic>
        <p:nvPicPr>
          <p:cNvPr id="1026" name="Picture 2">
            <a:extLst>
              <a:ext uri="{FF2B5EF4-FFF2-40B4-BE49-F238E27FC236}">
                <a16:creationId xmlns:a16="http://schemas.microsoft.com/office/drawing/2014/main" id="{B60CBDF2-744A-8DAE-0FA8-0B63F6318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6" y="925503"/>
            <a:ext cx="2492664" cy="2516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68DE66-85AD-2224-CA1B-CE160ADFA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949" y="925503"/>
            <a:ext cx="2494262" cy="2516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8256778-EBBC-E9D0-4F56-BD50336AB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285" y="925503"/>
            <a:ext cx="2417725" cy="25166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97059FB-4981-4026-7AC4-C2477A598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7503" y="925503"/>
            <a:ext cx="2480071" cy="25166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7D5C99-E184-3DAF-4768-0A0829BC2420}"/>
              </a:ext>
            </a:extLst>
          </p:cNvPr>
          <p:cNvSpPr txBox="1"/>
          <p:nvPr/>
        </p:nvSpPr>
        <p:spPr>
          <a:xfrm>
            <a:off x="429195" y="3442135"/>
            <a:ext cx="2283125" cy="369332"/>
          </a:xfrm>
          <a:prstGeom prst="rect">
            <a:avLst/>
          </a:prstGeom>
          <a:noFill/>
        </p:spPr>
        <p:txBody>
          <a:bodyPr wrap="square">
            <a:spAutoFit/>
          </a:bodyPr>
          <a:lstStyle/>
          <a:p>
            <a:r>
              <a:rPr lang="en-US" sz="1800" b="1" i="0" u="none" strike="noStrike" dirty="0">
                <a:effectLst/>
                <a:latin typeface="Calibri" panose="020F0502020204030204" pitchFamily="34" charset="0"/>
              </a:rPr>
              <a:t>AZURE DATA STUDIO</a:t>
            </a:r>
            <a:endParaRPr lang="en-US" dirty="0"/>
          </a:p>
        </p:txBody>
      </p:sp>
      <p:sp>
        <p:nvSpPr>
          <p:cNvPr id="6" name="TextBox 5">
            <a:extLst>
              <a:ext uri="{FF2B5EF4-FFF2-40B4-BE49-F238E27FC236}">
                <a16:creationId xmlns:a16="http://schemas.microsoft.com/office/drawing/2014/main" id="{78B526A0-7CB6-A1E6-FC15-44990DA5F975}"/>
              </a:ext>
            </a:extLst>
          </p:cNvPr>
          <p:cNvSpPr txBox="1"/>
          <p:nvPr/>
        </p:nvSpPr>
        <p:spPr>
          <a:xfrm>
            <a:off x="3863600" y="3429000"/>
            <a:ext cx="1472960" cy="369332"/>
          </a:xfrm>
          <a:prstGeom prst="rect">
            <a:avLst/>
          </a:prstGeom>
          <a:noFill/>
        </p:spPr>
        <p:txBody>
          <a:bodyPr wrap="square">
            <a:spAutoFit/>
          </a:bodyPr>
          <a:lstStyle/>
          <a:p>
            <a:r>
              <a:rPr lang="en-US" sz="1800" b="1" i="0" u="none" strike="noStrike" dirty="0">
                <a:effectLst/>
                <a:latin typeface="Calibri" panose="020F0502020204030204" pitchFamily="34" charset="0"/>
              </a:rPr>
              <a:t>SQL SERVER</a:t>
            </a:r>
            <a:endParaRPr lang="en-US" dirty="0"/>
          </a:p>
        </p:txBody>
      </p:sp>
      <p:sp>
        <p:nvSpPr>
          <p:cNvPr id="8" name="TextBox 7">
            <a:extLst>
              <a:ext uri="{FF2B5EF4-FFF2-40B4-BE49-F238E27FC236}">
                <a16:creationId xmlns:a16="http://schemas.microsoft.com/office/drawing/2014/main" id="{69E84189-AD57-952D-1AD1-C903EBC88E31}"/>
              </a:ext>
            </a:extLst>
          </p:cNvPr>
          <p:cNvSpPr txBox="1"/>
          <p:nvPr/>
        </p:nvSpPr>
        <p:spPr>
          <a:xfrm>
            <a:off x="6893721" y="3429000"/>
            <a:ext cx="1111592" cy="369332"/>
          </a:xfrm>
          <a:prstGeom prst="rect">
            <a:avLst/>
          </a:prstGeom>
          <a:noFill/>
        </p:spPr>
        <p:txBody>
          <a:bodyPr wrap="square">
            <a:spAutoFit/>
          </a:bodyPr>
          <a:lstStyle/>
          <a:p>
            <a:r>
              <a:rPr lang="en-US" sz="1800" b="1" i="0" u="none" strike="noStrike" dirty="0">
                <a:effectLst/>
                <a:latin typeface="Calibri" panose="020F0502020204030204" pitchFamily="34" charset="0"/>
              </a:rPr>
              <a:t>DRAW.IO</a:t>
            </a:r>
            <a:endParaRPr lang="en-US" b="1" dirty="0"/>
          </a:p>
        </p:txBody>
      </p:sp>
      <p:sp>
        <p:nvSpPr>
          <p:cNvPr id="10" name="TextBox 9">
            <a:extLst>
              <a:ext uri="{FF2B5EF4-FFF2-40B4-BE49-F238E27FC236}">
                <a16:creationId xmlns:a16="http://schemas.microsoft.com/office/drawing/2014/main" id="{1061F884-DE63-2075-490D-B6001CFF4C78}"/>
              </a:ext>
            </a:extLst>
          </p:cNvPr>
          <p:cNvSpPr txBox="1"/>
          <p:nvPr/>
        </p:nvSpPr>
        <p:spPr>
          <a:xfrm>
            <a:off x="9899684" y="3429000"/>
            <a:ext cx="1455707" cy="369332"/>
          </a:xfrm>
          <a:prstGeom prst="rect">
            <a:avLst/>
          </a:prstGeom>
          <a:noFill/>
        </p:spPr>
        <p:txBody>
          <a:bodyPr wrap="square">
            <a:spAutoFit/>
          </a:bodyPr>
          <a:lstStyle/>
          <a:p>
            <a:r>
              <a:rPr lang="en-US" sz="1800" b="1" i="0" u="none" strike="noStrike" dirty="0">
                <a:effectLst/>
                <a:latin typeface="Calibri" panose="020F0502020204030204" pitchFamily="34" charset="0"/>
              </a:rPr>
              <a:t>POWERAPPS</a:t>
            </a:r>
            <a:endParaRPr lang="en-US" dirty="0"/>
          </a:p>
        </p:txBody>
      </p:sp>
      <p:sp>
        <p:nvSpPr>
          <p:cNvPr id="12" name="TextBox 11">
            <a:extLst>
              <a:ext uri="{FF2B5EF4-FFF2-40B4-BE49-F238E27FC236}">
                <a16:creationId xmlns:a16="http://schemas.microsoft.com/office/drawing/2014/main" id="{2B1DBF9F-C80C-4295-7263-9E8F7319B3A0}"/>
              </a:ext>
            </a:extLst>
          </p:cNvPr>
          <p:cNvSpPr txBox="1"/>
          <p:nvPr/>
        </p:nvSpPr>
        <p:spPr>
          <a:xfrm>
            <a:off x="438970" y="4114647"/>
            <a:ext cx="2378120" cy="2031325"/>
          </a:xfrm>
          <a:prstGeom prst="rect">
            <a:avLst/>
          </a:prstGeom>
          <a:noFill/>
        </p:spPr>
        <p:txBody>
          <a:bodyPr wrap="square">
            <a:spAutoFit/>
          </a:bodyPr>
          <a:lstStyle/>
          <a:p>
            <a:pPr algn="ctr"/>
            <a:r>
              <a:rPr lang="en-US" sz="1800" b="0" i="0" u="none" strike="noStrike" dirty="0">
                <a:effectLst/>
                <a:latin typeface="Calibri" panose="020F0502020204030204" pitchFamily="34" charset="0"/>
              </a:rPr>
              <a:t>Azure Data Studio used for creating the database and querying the data to provide insights and analysis for the problem statements</a:t>
            </a:r>
            <a:endParaRPr lang="en-US" dirty="0"/>
          </a:p>
        </p:txBody>
      </p:sp>
      <p:sp>
        <p:nvSpPr>
          <p:cNvPr id="14" name="TextBox 13">
            <a:extLst>
              <a:ext uri="{FF2B5EF4-FFF2-40B4-BE49-F238E27FC236}">
                <a16:creationId xmlns:a16="http://schemas.microsoft.com/office/drawing/2014/main" id="{2F5FC6FA-1F59-DBEE-12E3-B08206478556}"/>
              </a:ext>
            </a:extLst>
          </p:cNvPr>
          <p:cNvSpPr txBox="1"/>
          <p:nvPr/>
        </p:nvSpPr>
        <p:spPr>
          <a:xfrm>
            <a:off x="3397482" y="4114647"/>
            <a:ext cx="2250999" cy="1754326"/>
          </a:xfrm>
          <a:prstGeom prst="rect">
            <a:avLst/>
          </a:prstGeom>
          <a:noFill/>
        </p:spPr>
        <p:txBody>
          <a:bodyPr wrap="square">
            <a:spAutoFit/>
          </a:bodyPr>
          <a:lstStyle/>
          <a:p>
            <a:pPr algn="ctr" rtl="0">
              <a:spcBef>
                <a:spcPts val="0"/>
              </a:spcBef>
              <a:spcAft>
                <a:spcPts val="0"/>
              </a:spcAft>
            </a:pPr>
            <a:r>
              <a:rPr lang="en-US" sz="1800" b="0" i="0" u="none" strike="noStrike" dirty="0">
                <a:effectLst/>
                <a:latin typeface="Calibri" panose="020F0502020204030204" pitchFamily="34" charset="0"/>
              </a:rPr>
              <a:t>SQL Server is used for storing all the tables and its corresponding data. We created tables in the database using SQL queries.</a:t>
            </a:r>
            <a:endParaRPr lang="en-US" b="0" dirty="0">
              <a:effectLst/>
            </a:endParaRPr>
          </a:p>
        </p:txBody>
      </p:sp>
      <p:sp>
        <p:nvSpPr>
          <p:cNvPr id="16" name="TextBox 15">
            <a:extLst>
              <a:ext uri="{FF2B5EF4-FFF2-40B4-BE49-F238E27FC236}">
                <a16:creationId xmlns:a16="http://schemas.microsoft.com/office/drawing/2014/main" id="{C11F18CB-75A1-5EBF-26D4-CE45394BB524}"/>
              </a:ext>
            </a:extLst>
          </p:cNvPr>
          <p:cNvSpPr txBox="1"/>
          <p:nvPr/>
        </p:nvSpPr>
        <p:spPr>
          <a:xfrm>
            <a:off x="6210902" y="4114646"/>
            <a:ext cx="2417725" cy="1477328"/>
          </a:xfrm>
          <a:prstGeom prst="rect">
            <a:avLst/>
          </a:prstGeom>
          <a:noFill/>
        </p:spPr>
        <p:txBody>
          <a:bodyPr wrap="square">
            <a:spAutoFit/>
          </a:bodyPr>
          <a:lstStyle/>
          <a:p>
            <a:pPr algn="ctr" rtl="0">
              <a:spcBef>
                <a:spcPts val="0"/>
              </a:spcBef>
              <a:spcAft>
                <a:spcPts val="0"/>
              </a:spcAft>
            </a:pPr>
            <a:r>
              <a:rPr lang="en-US" sz="1800" b="0" i="0" u="none" strike="noStrike" dirty="0">
                <a:effectLst/>
                <a:latin typeface="Calibri" panose="020F0502020204030204" pitchFamily="34" charset="0"/>
              </a:rPr>
              <a:t>Draw.io is used for the entity relationship diagram for the conceptual and logical diagrams.</a:t>
            </a:r>
            <a:endParaRPr lang="en-US" b="0" dirty="0">
              <a:effectLst/>
            </a:endParaRPr>
          </a:p>
        </p:txBody>
      </p:sp>
      <p:sp>
        <p:nvSpPr>
          <p:cNvPr id="18" name="TextBox 17">
            <a:extLst>
              <a:ext uri="{FF2B5EF4-FFF2-40B4-BE49-F238E27FC236}">
                <a16:creationId xmlns:a16="http://schemas.microsoft.com/office/drawing/2014/main" id="{F52DA3E9-874C-4E20-4362-E038CDDA1677}"/>
              </a:ext>
            </a:extLst>
          </p:cNvPr>
          <p:cNvSpPr txBox="1"/>
          <p:nvPr/>
        </p:nvSpPr>
        <p:spPr>
          <a:xfrm>
            <a:off x="9455179" y="4191811"/>
            <a:ext cx="2417725" cy="923330"/>
          </a:xfrm>
          <a:prstGeom prst="rect">
            <a:avLst/>
          </a:prstGeom>
          <a:noFill/>
        </p:spPr>
        <p:txBody>
          <a:bodyPr wrap="square">
            <a:spAutoFit/>
          </a:bodyPr>
          <a:lstStyle/>
          <a:p>
            <a:pPr algn="ctr" rtl="0">
              <a:spcBef>
                <a:spcPts val="0"/>
              </a:spcBef>
              <a:spcAft>
                <a:spcPts val="0"/>
              </a:spcAft>
            </a:pPr>
            <a:r>
              <a:rPr lang="en-US" sz="1800" b="0" i="0" u="none" strike="noStrike" dirty="0">
                <a:effectLst/>
                <a:latin typeface="Calibri" panose="020F0502020204030204" pitchFamily="34" charset="0"/>
              </a:rPr>
              <a:t>Power Apps is used for building the front-end of the application.</a:t>
            </a:r>
            <a:endParaRPr lang="en-US" b="0" dirty="0">
              <a:effectLst/>
            </a:endParaRPr>
          </a:p>
        </p:txBody>
      </p:sp>
    </p:spTree>
    <p:extLst>
      <p:ext uri="{BB962C8B-B14F-4D97-AF65-F5344CB8AC3E}">
        <p14:creationId xmlns:p14="http://schemas.microsoft.com/office/powerpoint/2010/main" val="101273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5ACE2-4181-3BBE-43E2-3D5443FE2997}"/>
              </a:ext>
            </a:extLst>
          </p:cNvPr>
          <p:cNvSpPr txBox="1"/>
          <p:nvPr/>
        </p:nvSpPr>
        <p:spPr>
          <a:xfrm>
            <a:off x="105674" y="69813"/>
            <a:ext cx="1809390"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Calibri" panose="020F0502020204030204" pitchFamily="34" charset="0"/>
              </a:rPr>
              <a:t>Business Model</a:t>
            </a:r>
            <a:endParaRPr lang="en-US" b="1" dirty="0">
              <a:effectLst/>
            </a:endParaRPr>
          </a:p>
        </p:txBody>
      </p:sp>
      <p:sp>
        <p:nvSpPr>
          <p:cNvPr id="5" name="TextBox 4">
            <a:extLst>
              <a:ext uri="{FF2B5EF4-FFF2-40B4-BE49-F238E27FC236}">
                <a16:creationId xmlns:a16="http://schemas.microsoft.com/office/drawing/2014/main" id="{641A9941-33C7-EB4A-8D3F-251383134004}"/>
              </a:ext>
            </a:extLst>
          </p:cNvPr>
          <p:cNvSpPr txBox="1"/>
          <p:nvPr/>
        </p:nvSpPr>
        <p:spPr>
          <a:xfrm>
            <a:off x="183310" y="439145"/>
            <a:ext cx="11833285" cy="646331"/>
          </a:xfrm>
          <a:prstGeom prst="rect">
            <a:avLst/>
          </a:prstGeom>
          <a:noFill/>
        </p:spPr>
        <p:txBody>
          <a:bodyPr wrap="square">
            <a:spAutoFit/>
          </a:bodyPr>
          <a:lstStyle/>
          <a:p>
            <a:r>
              <a:rPr lang="en-US" b="0" i="0" dirty="0">
                <a:solidFill>
                  <a:srgbClr val="D1D5DB"/>
                </a:solidFill>
                <a:effectLst/>
                <a:latin typeface="Söhne"/>
              </a:rPr>
              <a:t>Project involves creating value for both the swim company (provider of swim lessons) and its customers by offering a comprehensive Swim Lessons Management System.</a:t>
            </a:r>
            <a:endParaRPr lang="en-US" dirty="0"/>
          </a:p>
        </p:txBody>
      </p:sp>
      <p:sp>
        <p:nvSpPr>
          <p:cNvPr id="7" name="TextBox 6">
            <a:extLst>
              <a:ext uri="{FF2B5EF4-FFF2-40B4-BE49-F238E27FC236}">
                <a16:creationId xmlns:a16="http://schemas.microsoft.com/office/drawing/2014/main" id="{F9441CC2-DC24-638F-BDFD-B1E6BCFC5430}"/>
              </a:ext>
            </a:extLst>
          </p:cNvPr>
          <p:cNvSpPr txBox="1"/>
          <p:nvPr/>
        </p:nvSpPr>
        <p:spPr>
          <a:xfrm>
            <a:off x="105674" y="2032778"/>
            <a:ext cx="5579855" cy="3693319"/>
          </a:xfrm>
          <a:prstGeom prst="rect">
            <a:avLst/>
          </a:prstGeom>
          <a:noFill/>
        </p:spPr>
        <p:txBody>
          <a:bodyPr wrap="square">
            <a:spAutoFit/>
          </a:bodyPr>
          <a:lstStyle/>
          <a:p>
            <a:pPr algn="just">
              <a:buFont typeface="Arial" panose="020B0604020202020204" pitchFamily="34" charset="0"/>
              <a:buChar char="•"/>
            </a:pPr>
            <a:r>
              <a:rPr lang="en-US" b="0" i="1" dirty="0">
                <a:solidFill>
                  <a:srgbClr val="D1D5DB"/>
                </a:solidFill>
                <a:effectLst/>
                <a:latin typeface="Söhne"/>
              </a:rPr>
              <a:t>Efficient Data Management:</a:t>
            </a:r>
            <a:r>
              <a:rPr lang="en-US" b="0" i="0" dirty="0">
                <a:solidFill>
                  <a:srgbClr val="D1D5DB"/>
                </a:solidFill>
                <a:effectLst/>
                <a:latin typeface="Söhne"/>
              </a:rPr>
              <a:t> </a:t>
            </a:r>
            <a:r>
              <a:rPr lang="en-US" dirty="0">
                <a:solidFill>
                  <a:srgbClr val="D1D5DB"/>
                </a:solidFill>
                <a:latin typeface="Söhne"/>
              </a:rPr>
              <a:t>T</a:t>
            </a:r>
            <a:r>
              <a:rPr lang="en-US" b="0" i="0" dirty="0">
                <a:solidFill>
                  <a:srgbClr val="D1D5DB"/>
                </a:solidFill>
                <a:effectLst/>
                <a:latin typeface="Söhne"/>
              </a:rPr>
              <a:t>his Project provides a centralized and efficient system for collecting, storing, and managing swim lesson data, eliminating the inefficiencies associated with disparate methods.</a:t>
            </a:r>
          </a:p>
          <a:p>
            <a:pPr algn="just">
              <a:buFont typeface="Arial" panose="020B0604020202020204" pitchFamily="34" charset="0"/>
              <a:buChar char="•"/>
            </a:pPr>
            <a:r>
              <a:rPr lang="en-US" b="0" i="1" dirty="0">
                <a:solidFill>
                  <a:srgbClr val="D1D5DB"/>
                </a:solidFill>
                <a:effectLst/>
                <a:latin typeface="Söhne"/>
              </a:rPr>
              <a:t>Improved Customer Service:</a:t>
            </a:r>
            <a:r>
              <a:rPr lang="en-US" b="0" i="0" dirty="0">
                <a:solidFill>
                  <a:srgbClr val="D1D5DB"/>
                </a:solidFill>
                <a:effectLst/>
                <a:latin typeface="Söhne"/>
              </a:rPr>
              <a:t> Accurate and real-time information enhances customer service, allowing the swim company to respond promptly to inquiries, track progress, and provide a personalized experience to participants and their families.</a:t>
            </a:r>
          </a:p>
          <a:p>
            <a:pPr algn="just">
              <a:buFont typeface="Arial" panose="020B0604020202020204" pitchFamily="34" charset="0"/>
              <a:buChar char="•"/>
            </a:pPr>
            <a:r>
              <a:rPr lang="en-US" b="0" i="1" dirty="0">
                <a:solidFill>
                  <a:srgbClr val="D1D5DB"/>
                </a:solidFill>
                <a:effectLst/>
                <a:latin typeface="Söhne"/>
              </a:rPr>
              <a:t>Data Security and Compliance:</a:t>
            </a:r>
            <a:r>
              <a:rPr lang="en-US" b="0" i="0" dirty="0">
                <a:solidFill>
                  <a:srgbClr val="D1D5DB"/>
                </a:solidFill>
                <a:effectLst/>
                <a:latin typeface="Söhne"/>
              </a:rPr>
              <a:t> The system ensures data security and compliance with data protection regulations, mitigating legal and reputational risks for the swim company.</a:t>
            </a:r>
          </a:p>
        </p:txBody>
      </p:sp>
      <p:sp>
        <p:nvSpPr>
          <p:cNvPr id="9" name="TextBox 8">
            <a:extLst>
              <a:ext uri="{FF2B5EF4-FFF2-40B4-BE49-F238E27FC236}">
                <a16:creationId xmlns:a16="http://schemas.microsoft.com/office/drawing/2014/main" id="{E66B135A-63BD-7EEE-3139-6F1283405DEE}"/>
              </a:ext>
            </a:extLst>
          </p:cNvPr>
          <p:cNvSpPr txBox="1"/>
          <p:nvPr/>
        </p:nvSpPr>
        <p:spPr>
          <a:xfrm>
            <a:off x="6506473" y="2463491"/>
            <a:ext cx="5587759" cy="2308324"/>
          </a:xfrm>
          <a:prstGeom prst="rect">
            <a:avLst/>
          </a:prstGeom>
          <a:noFill/>
        </p:spPr>
        <p:txBody>
          <a:bodyPr wrap="square">
            <a:spAutoFit/>
          </a:bodyPr>
          <a:lstStyle/>
          <a:p>
            <a:pPr algn="just"/>
            <a:r>
              <a:rPr lang="en-US" b="1" i="0" dirty="0">
                <a:solidFill>
                  <a:srgbClr val="D1D5DB"/>
                </a:solidFill>
                <a:effectLst/>
                <a:latin typeface="Söhne"/>
              </a:rPr>
              <a:t>For Customers (Swim Lesson Participants):</a:t>
            </a:r>
            <a:endParaRPr lang="en-US" b="0" i="0" dirty="0">
              <a:solidFill>
                <a:srgbClr val="D1D5DB"/>
              </a:solidFill>
              <a:effectLst/>
              <a:latin typeface="Söhne"/>
            </a:endParaRPr>
          </a:p>
          <a:p>
            <a:pPr algn="just">
              <a:buFont typeface="Arial" panose="020B0604020202020204" pitchFamily="34" charset="0"/>
              <a:buChar char="•"/>
            </a:pPr>
            <a:r>
              <a:rPr lang="en-US" b="0" i="1" dirty="0">
                <a:solidFill>
                  <a:srgbClr val="D1D5DB"/>
                </a:solidFill>
                <a:effectLst/>
                <a:latin typeface="Söhne"/>
              </a:rPr>
              <a:t>Enhanced Experience:</a:t>
            </a:r>
            <a:r>
              <a:rPr lang="en-US" b="0" i="0" dirty="0">
                <a:solidFill>
                  <a:srgbClr val="D1D5DB"/>
                </a:solidFill>
                <a:effectLst/>
                <a:latin typeface="Söhne"/>
              </a:rPr>
              <a:t> Participants benefit from a more streamlined enrollment process, easy access to their lesson schedules and progress reports, and timely communication from the swim company.</a:t>
            </a:r>
          </a:p>
          <a:p>
            <a:pPr algn="just">
              <a:buFont typeface="Arial" panose="020B0604020202020204" pitchFamily="34" charset="0"/>
              <a:buChar char="•"/>
            </a:pPr>
            <a:r>
              <a:rPr lang="en-US" b="0" i="1" dirty="0">
                <a:solidFill>
                  <a:srgbClr val="D1D5DB"/>
                </a:solidFill>
                <a:effectLst/>
                <a:latin typeface="Söhne"/>
              </a:rPr>
              <a:t>Data Privacy:</a:t>
            </a:r>
            <a:r>
              <a:rPr lang="en-US" b="0" i="0" dirty="0">
                <a:solidFill>
                  <a:srgbClr val="D1D5DB"/>
                </a:solidFill>
                <a:effectLst/>
                <a:latin typeface="Söhne"/>
              </a:rPr>
              <a:t> Also prioritizes the security and privacy of customer data, instilling confidence in the protection of personal information.</a:t>
            </a:r>
          </a:p>
        </p:txBody>
      </p:sp>
    </p:spTree>
    <p:extLst>
      <p:ext uri="{BB962C8B-B14F-4D97-AF65-F5344CB8AC3E}">
        <p14:creationId xmlns:p14="http://schemas.microsoft.com/office/powerpoint/2010/main" val="386004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77F6DA-EE77-61DA-8268-BFD9EDB77996}"/>
              </a:ext>
            </a:extLst>
          </p:cNvPr>
          <p:cNvSpPr txBox="1"/>
          <p:nvPr/>
        </p:nvSpPr>
        <p:spPr>
          <a:xfrm>
            <a:off x="640080" y="5576887"/>
            <a:ext cx="10911840" cy="64008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b="1" i="0" u="none" strike="noStrike">
                <a:effectLst/>
                <a:latin typeface="+mj-lt"/>
                <a:ea typeface="+mj-ea"/>
                <a:cs typeface="+mj-cs"/>
              </a:rPr>
              <a:t>ER-Data Requirements</a:t>
            </a:r>
            <a:endParaRPr lang="en-US" sz="3200">
              <a:latin typeface="+mj-lt"/>
              <a:ea typeface="+mj-ea"/>
              <a:cs typeface="+mj-cs"/>
            </a:endParaRPr>
          </a:p>
        </p:txBody>
      </p:sp>
      <p:pic>
        <p:nvPicPr>
          <p:cNvPr id="4" name="Picture 3">
            <a:extLst>
              <a:ext uri="{FF2B5EF4-FFF2-40B4-BE49-F238E27FC236}">
                <a16:creationId xmlns:a16="http://schemas.microsoft.com/office/drawing/2014/main" id="{729EA470-14FC-81DB-DB85-8DB7E1D69884}"/>
              </a:ext>
            </a:extLst>
          </p:cNvPr>
          <p:cNvPicPr>
            <a:picLocks noChangeAspect="1"/>
          </p:cNvPicPr>
          <p:nvPr/>
        </p:nvPicPr>
        <p:blipFill rotWithShape="1">
          <a:blip r:embed="rId2"/>
          <a:srcRect r="750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51675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ED74C-C79D-0141-4F44-E278142CD457}"/>
              </a:ext>
            </a:extLst>
          </p:cNvPr>
          <p:cNvSpPr txBox="1"/>
          <p:nvPr/>
        </p:nvSpPr>
        <p:spPr>
          <a:xfrm>
            <a:off x="4784937" y="48096"/>
            <a:ext cx="4442190"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Calibri" panose="020F0502020204030204" pitchFamily="34" charset="0"/>
              </a:rPr>
              <a:t>Conceptual Data Model</a:t>
            </a:r>
            <a:endParaRPr lang="en-US" dirty="0"/>
          </a:p>
        </p:txBody>
      </p:sp>
      <p:pic>
        <p:nvPicPr>
          <p:cNvPr id="4" name="Picture 3">
            <a:extLst>
              <a:ext uri="{FF2B5EF4-FFF2-40B4-BE49-F238E27FC236}">
                <a16:creationId xmlns:a16="http://schemas.microsoft.com/office/drawing/2014/main" id="{F7BED9A0-E4C1-AF6D-9593-E3533345187E}"/>
              </a:ext>
            </a:extLst>
          </p:cNvPr>
          <p:cNvPicPr>
            <a:picLocks noChangeAspect="1"/>
          </p:cNvPicPr>
          <p:nvPr/>
        </p:nvPicPr>
        <p:blipFill>
          <a:blip r:embed="rId2"/>
          <a:stretch>
            <a:fillRect/>
          </a:stretch>
        </p:blipFill>
        <p:spPr>
          <a:xfrm>
            <a:off x="1265383" y="608193"/>
            <a:ext cx="10030190" cy="5860027"/>
          </a:xfrm>
          <a:prstGeom prst="rect">
            <a:avLst/>
          </a:prstGeom>
        </p:spPr>
      </p:pic>
    </p:spTree>
    <p:extLst>
      <p:ext uri="{BB962C8B-B14F-4D97-AF65-F5344CB8AC3E}">
        <p14:creationId xmlns:p14="http://schemas.microsoft.com/office/powerpoint/2010/main" val="258116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46EC7E-BFF1-BCEC-068F-C1F889CEA285}"/>
              </a:ext>
            </a:extLst>
          </p:cNvPr>
          <p:cNvSpPr txBox="1"/>
          <p:nvPr/>
        </p:nvSpPr>
        <p:spPr>
          <a:xfrm>
            <a:off x="245525" y="3059668"/>
            <a:ext cx="2687455" cy="461665"/>
          </a:xfrm>
          <a:prstGeom prst="rect">
            <a:avLst/>
          </a:prstGeom>
          <a:noFill/>
        </p:spPr>
        <p:txBody>
          <a:bodyPr wrap="square">
            <a:spAutoFit/>
          </a:bodyPr>
          <a:lstStyle/>
          <a:p>
            <a:pPr rtl="0">
              <a:spcBef>
                <a:spcPts val="0"/>
              </a:spcBef>
              <a:spcAft>
                <a:spcPts val="0"/>
              </a:spcAft>
            </a:pPr>
            <a:r>
              <a:rPr lang="en-US" sz="2400" b="1" i="0" u="none" strike="noStrike" dirty="0">
                <a:effectLst/>
                <a:latin typeface="Calibri" panose="020F0502020204030204" pitchFamily="34" charset="0"/>
              </a:rPr>
              <a:t>Logical Data Model</a:t>
            </a:r>
            <a:endParaRPr lang="en-US" sz="2400" b="1" dirty="0">
              <a:effectLst/>
            </a:endParaRPr>
          </a:p>
        </p:txBody>
      </p:sp>
      <p:pic>
        <p:nvPicPr>
          <p:cNvPr id="4" name="Picture 3">
            <a:extLst>
              <a:ext uri="{FF2B5EF4-FFF2-40B4-BE49-F238E27FC236}">
                <a16:creationId xmlns:a16="http://schemas.microsoft.com/office/drawing/2014/main" id="{DAAFE71E-C866-7039-1DC0-E0ECBFCA0EEA}"/>
              </a:ext>
            </a:extLst>
          </p:cNvPr>
          <p:cNvPicPr>
            <a:picLocks noChangeAspect="1"/>
          </p:cNvPicPr>
          <p:nvPr/>
        </p:nvPicPr>
        <p:blipFill>
          <a:blip r:embed="rId2"/>
          <a:stretch>
            <a:fillRect/>
          </a:stretch>
        </p:blipFill>
        <p:spPr>
          <a:xfrm>
            <a:off x="3962400" y="155223"/>
            <a:ext cx="7693891" cy="6547553"/>
          </a:xfrm>
          <a:prstGeom prst="rect">
            <a:avLst/>
          </a:prstGeom>
        </p:spPr>
      </p:pic>
    </p:spTree>
    <p:extLst>
      <p:ext uri="{BB962C8B-B14F-4D97-AF65-F5344CB8AC3E}">
        <p14:creationId xmlns:p14="http://schemas.microsoft.com/office/powerpoint/2010/main" val="108040008"/>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638</TotalTime>
  <Words>1701</Words>
  <Application>Microsoft Office PowerPoint</Application>
  <PresentationFormat>Widescreen</PresentationFormat>
  <Paragraphs>171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Consolas</vt:lpstr>
      <vt:lpstr>Söhne</vt:lpstr>
      <vt:lpstr>Office Theme</vt:lpstr>
      <vt:lpstr>Swim Lesson Database Management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Swim Lessons Database Management Project</dc:title>
  <dc:creator>Akshay Joshi</dc:creator>
  <cp:lastModifiedBy>Akshay Joshi</cp:lastModifiedBy>
  <cp:revision>49</cp:revision>
  <dcterms:created xsi:type="dcterms:W3CDTF">2023-12-05T01:54:09Z</dcterms:created>
  <dcterms:modified xsi:type="dcterms:W3CDTF">2023-12-19T16:32:29Z</dcterms:modified>
</cp:coreProperties>
</file>